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87" r:id="rId4"/>
    <p:sldId id="288" r:id="rId5"/>
    <p:sldId id="303" r:id="rId6"/>
    <p:sldId id="289" r:id="rId7"/>
    <p:sldId id="302" r:id="rId8"/>
    <p:sldId id="277" r:id="rId9"/>
    <p:sldId id="290" r:id="rId10"/>
    <p:sldId id="291" r:id="rId11"/>
    <p:sldId id="292" r:id="rId12"/>
    <p:sldId id="293" r:id="rId13"/>
    <p:sldId id="294" r:id="rId14"/>
    <p:sldId id="295" r:id="rId15"/>
    <p:sldId id="296" r:id="rId16"/>
    <p:sldId id="275" r:id="rId17"/>
    <p:sldId id="297" r:id="rId18"/>
    <p:sldId id="281" r:id="rId19"/>
    <p:sldId id="298" r:id="rId20"/>
    <p:sldId id="283" r:id="rId21"/>
    <p:sldId id="282" r:id="rId22"/>
    <p:sldId id="299" r:id="rId23"/>
    <p:sldId id="284" r:id="rId24"/>
    <p:sldId id="285" r:id="rId25"/>
    <p:sldId id="300" r:id="rId26"/>
    <p:sldId id="301"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4/9/2020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mailto:assessorsupport@nsdcindia.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93294C-EA8D-470A-8314-15E7D01BA97C}"/>
              </a:ext>
            </a:extLst>
          </p:cNvPr>
          <p:cNvSpPr>
            <a:spLocks noGrp="1"/>
          </p:cNvSpPr>
          <p:nvPr>
            <p:ph type="ctrTitle"/>
          </p:nvPr>
        </p:nvSpPr>
        <p:spPr>
          <a:xfrm>
            <a:off x="1616767" y="-13248"/>
            <a:ext cx="9316278" cy="702365"/>
          </a:xfrm>
        </p:spPr>
        <p:txBody>
          <a:bodyPr>
            <a:norm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 bio-authentication process</a:t>
            </a:r>
          </a:p>
        </p:txBody>
      </p:sp>
      <p:sp>
        <p:nvSpPr>
          <p:cNvPr id="5" name="Subtitle 2">
            <a:extLst>
              <a:ext uri="{FF2B5EF4-FFF2-40B4-BE49-F238E27FC236}">
                <a16:creationId xmlns:a16="http://schemas.microsoft.com/office/drawing/2014/main" id="{4B357958-5066-465D-83C4-E9486E41BBEF}"/>
              </a:ext>
            </a:extLst>
          </p:cNvPr>
          <p:cNvSpPr>
            <a:spLocks noGrp="1"/>
          </p:cNvSpPr>
          <p:nvPr>
            <p:ph type="subTitle" idx="1"/>
          </p:nvPr>
        </p:nvSpPr>
        <p:spPr>
          <a:xfrm>
            <a:off x="3419057" y="5193065"/>
            <a:ext cx="5799157" cy="823415"/>
          </a:xfrm>
        </p:spPr>
        <p:txBody>
          <a:bodyPr>
            <a:normAutofit fontScale="92500" lnSpcReduction="20000"/>
          </a:bodyPr>
          <a:lstStyle/>
          <a:p>
            <a:pPr algn="ctr"/>
            <a:r>
              <a:rPr lang="en-US" sz="2000" b="1" dirty="0">
                <a:solidFill>
                  <a:schemeClr val="bg1"/>
                </a:solidFill>
                <a:latin typeface="Times New Roman" panose="02020603050405020304" pitchFamily="18" charset="0"/>
                <a:cs typeface="Times New Roman" panose="02020603050405020304" pitchFamily="18" charset="0"/>
              </a:rPr>
              <a:t>PRESENTED BY</a:t>
            </a:r>
          </a:p>
          <a:p>
            <a:pPr algn="ctr"/>
            <a:r>
              <a:rPr lang="en-US" sz="2000" b="1" dirty="0">
                <a:solidFill>
                  <a:schemeClr val="bg1"/>
                </a:solidFill>
                <a:latin typeface="Times New Roman" panose="02020603050405020304" pitchFamily="18" charset="0"/>
                <a:cs typeface="Times New Roman" panose="02020603050405020304" pitchFamily="18" charset="0"/>
              </a:rPr>
              <a:t>DR.HIMAKSHI BHATI KUSHWAHA</a:t>
            </a:r>
          </a:p>
        </p:txBody>
      </p:sp>
      <p:pic>
        <p:nvPicPr>
          <p:cNvPr id="7" name="Picture 6">
            <a:extLst>
              <a:ext uri="{FF2B5EF4-FFF2-40B4-BE49-F238E27FC236}">
                <a16:creationId xmlns:a16="http://schemas.microsoft.com/office/drawing/2014/main" id="{192EC71F-5502-4551-9F0B-12A8381CA5BC}"/>
              </a:ext>
            </a:extLst>
          </p:cNvPr>
          <p:cNvPicPr>
            <a:picLocks noChangeAspect="1"/>
          </p:cNvPicPr>
          <p:nvPr/>
        </p:nvPicPr>
        <p:blipFill rotWithShape="1">
          <a:blip r:embed="rId3"/>
          <a:srcRect t="7669" b="5253"/>
          <a:stretch/>
        </p:blipFill>
        <p:spPr>
          <a:xfrm>
            <a:off x="568776" y="911413"/>
            <a:ext cx="7551209" cy="4125613"/>
          </a:xfrm>
          <a:prstGeom prst="rect">
            <a:avLst/>
          </a:prstGeom>
        </p:spPr>
      </p:pic>
      <p:pic>
        <p:nvPicPr>
          <p:cNvPr id="2" name="Picture 1">
            <a:extLst>
              <a:ext uri="{FF2B5EF4-FFF2-40B4-BE49-F238E27FC236}">
                <a16:creationId xmlns:a16="http://schemas.microsoft.com/office/drawing/2014/main" id="{E1445928-D834-4007-97DF-3C3CB436A316}"/>
              </a:ext>
            </a:extLst>
          </p:cNvPr>
          <p:cNvPicPr>
            <a:picLocks noChangeAspect="1"/>
          </p:cNvPicPr>
          <p:nvPr/>
        </p:nvPicPr>
        <p:blipFill rotWithShape="1">
          <a:blip r:embed="rId4"/>
          <a:srcRect l="27768" t="22402" r="59346" b="42992"/>
          <a:stretch/>
        </p:blipFill>
        <p:spPr>
          <a:xfrm>
            <a:off x="8646459" y="911412"/>
            <a:ext cx="2514599" cy="4125613"/>
          </a:xfrm>
          <a:prstGeom prst="rect">
            <a:avLst/>
          </a:prstGeom>
        </p:spPr>
      </p:pic>
      <p:pic>
        <p:nvPicPr>
          <p:cNvPr id="6" name="Picture 5">
            <a:extLst>
              <a:ext uri="{FF2B5EF4-FFF2-40B4-BE49-F238E27FC236}">
                <a16:creationId xmlns:a16="http://schemas.microsoft.com/office/drawing/2014/main" id="{B97E7C71-FB85-4C94-BDF9-2897C0ABCE6E}"/>
              </a:ext>
            </a:extLst>
          </p:cNvPr>
          <p:cNvPicPr>
            <a:picLocks noChangeAspect="1"/>
          </p:cNvPicPr>
          <p:nvPr/>
        </p:nvPicPr>
        <p:blipFill>
          <a:blip r:embed="rId5"/>
          <a:stretch>
            <a:fillRect/>
          </a:stretch>
        </p:blipFill>
        <p:spPr>
          <a:xfrm>
            <a:off x="11198084" y="-6297"/>
            <a:ext cx="967409" cy="827495"/>
          </a:xfrm>
          <a:prstGeom prst="rect">
            <a:avLst/>
          </a:prstGeom>
        </p:spPr>
      </p:pic>
    </p:spTree>
    <p:extLst>
      <p:ext uri="{BB962C8B-B14F-4D97-AF65-F5344CB8AC3E}">
        <p14:creationId xmlns:p14="http://schemas.microsoft.com/office/powerpoint/2010/main" val="120911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CF533B-1CBA-4835-9B10-47C132A80795}"/>
              </a:ext>
            </a:extLst>
          </p:cNvPr>
          <p:cNvSpPr/>
          <p:nvPr/>
        </p:nvSpPr>
        <p:spPr>
          <a:xfrm>
            <a:off x="5052227" y="183084"/>
            <a:ext cx="1740861" cy="369332"/>
          </a:xfrm>
          <a:prstGeom prst="rect">
            <a:avLst/>
          </a:prstGeom>
        </p:spPr>
        <p:txBody>
          <a:bodyPr wrap="none">
            <a:spAutoFit/>
          </a:bodyPr>
          <a:lstStyle/>
          <a:p>
            <a:r>
              <a:rPr lang="hi-IN" b="1" dirty="0">
                <a:solidFill>
                  <a:schemeClr val="bg1"/>
                </a:solidFill>
                <a:latin typeface="Times New Roman" panose="02020603050405020304" pitchFamily="18" charset="0"/>
              </a:rPr>
              <a:t>First Time User</a:t>
            </a:r>
          </a:p>
        </p:txBody>
      </p:sp>
      <p:pic>
        <p:nvPicPr>
          <p:cNvPr id="5" name="Picture 4">
            <a:extLst>
              <a:ext uri="{FF2B5EF4-FFF2-40B4-BE49-F238E27FC236}">
                <a16:creationId xmlns:a16="http://schemas.microsoft.com/office/drawing/2014/main" id="{E88CCEF6-6FE9-454F-B3C3-57BAB8903470}"/>
              </a:ext>
            </a:extLst>
          </p:cNvPr>
          <p:cNvPicPr>
            <a:picLocks noChangeAspect="1"/>
          </p:cNvPicPr>
          <p:nvPr/>
        </p:nvPicPr>
        <p:blipFill>
          <a:blip r:embed="rId3"/>
          <a:stretch>
            <a:fillRect/>
          </a:stretch>
        </p:blipFill>
        <p:spPr>
          <a:xfrm>
            <a:off x="11198084" y="-6297"/>
            <a:ext cx="967409" cy="827495"/>
          </a:xfrm>
          <a:prstGeom prst="rect">
            <a:avLst/>
          </a:prstGeom>
        </p:spPr>
      </p:pic>
      <p:pic>
        <p:nvPicPr>
          <p:cNvPr id="6" name="Picture 5">
            <a:extLst>
              <a:ext uri="{FF2B5EF4-FFF2-40B4-BE49-F238E27FC236}">
                <a16:creationId xmlns:a16="http://schemas.microsoft.com/office/drawing/2014/main" id="{0FEF7A44-27B7-4F82-B19A-27213F191E99}"/>
              </a:ext>
            </a:extLst>
          </p:cNvPr>
          <p:cNvPicPr>
            <a:picLocks noChangeAspect="1"/>
          </p:cNvPicPr>
          <p:nvPr/>
        </p:nvPicPr>
        <p:blipFill rotWithShape="1">
          <a:blip r:embed="rId4"/>
          <a:srcRect l="1943" t="2763"/>
          <a:stretch/>
        </p:blipFill>
        <p:spPr>
          <a:xfrm>
            <a:off x="662605" y="1510310"/>
            <a:ext cx="3866736" cy="3621363"/>
          </a:xfrm>
          <a:prstGeom prst="rect">
            <a:avLst/>
          </a:prstGeom>
        </p:spPr>
      </p:pic>
      <p:pic>
        <p:nvPicPr>
          <p:cNvPr id="7" name="Picture 6">
            <a:extLst>
              <a:ext uri="{FF2B5EF4-FFF2-40B4-BE49-F238E27FC236}">
                <a16:creationId xmlns:a16="http://schemas.microsoft.com/office/drawing/2014/main" id="{ADB41621-00C0-4A07-846F-A65814184C45}"/>
              </a:ext>
            </a:extLst>
          </p:cNvPr>
          <p:cNvPicPr>
            <a:picLocks noChangeAspect="1"/>
          </p:cNvPicPr>
          <p:nvPr/>
        </p:nvPicPr>
        <p:blipFill>
          <a:blip r:embed="rId5"/>
          <a:stretch>
            <a:fillRect/>
          </a:stretch>
        </p:blipFill>
        <p:spPr>
          <a:xfrm>
            <a:off x="5052227" y="1510310"/>
            <a:ext cx="6776589" cy="4612636"/>
          </a:xfrm>
          <a:prstGeom prst="rect">
            <a:avLst/>
          </a:prstGeom>
        </p:spPr>
      </p:pic>
      <p:sp>
        <p:nvSpPr>
          <p:cNvPr id="9" name="Rectangle 8">
            <a:extLst>
              <a:ext uri="{FF2B5EF4-FFF2-40B4-BE49-F238E27FC236}">
                <a16:creationId xmlns:a16="http://schemas.microsoft.com/office/drawing/2014/main" id="{7375B913-CBC6-45EE-9B87-F803845AD01C}"/>
              </a:ext>
            </a:extLst>
          </p:cNvPr>
          <p:cNvSpPr/>
          <p:nvPr/>
        </p:nvSpPr>
        <p:spPr>
          <a:xfrm>
            <a:off x="662605" y="1056369"/>
            <a:ext cx="4248022" cy="369332"/>
          </a:xfrm>
          <a:prstGeom prst="rect">
            <a:avLst/>
          </a:prstGeom>
        </p:spPr>
        <p:txBody>
          <a:bodyPr wrap="none">
            <a:spAutoFit/>
          </a:bodyPr>
          <a:lstStyle/>
          <a:p>
            <a:r>
              <a:rPr lang="en-US" b="1" dirty="0">
                <a:solidFill>
                  <a:schemeClr val="bg1"/>
                </a:solidFill>
                <a:latin typeface="Times New Roman" panose="02020603050405020304" pitchFamily="18" charset="0"/>
              </a:rPr>
              <a:t>1. Download App from Google Play Store</a:t>
            </a:r>
            <a:endParaRPr lang="hi-IN" b="1" dirty="0">
              <a:solidFill>
                <a:schemeClr val="bg1"/>
              </a:solidFill>
              <a:latin typeface="Times New Roman" panose="02020603050405020304" pitchFamily="18" charset="0"/>
            </a:endParaRPr>
          </a:p>
        </p:txBody>
      </p:sp>
      <p:sp>
        <p:nvSpPr>
          <p:cNvPr id="10" name="Rectangle 9">
            <a:extLst>
              <a:ext uri="{FF2B5EF4-FFF2-40B4-BE49-F238E27FC236}">
                <a16:creationId xmlns:a16="http://schemas.microsoft.com/office/drawing/2014/main" id="{C7A77288-AFC0-4D7C-A1FD-783708B8F3F4}"/>
              </a:ext>
            </a:extLst>
          </p:cNvPr>
          <p:cNvSpPr/>
          <p:nvPr/>
        </p:nvSpPr>
        <p:spPr>
          <a:xfrm>
            <a:off x="5343772" y="1049305"/>
            <a:ext cx="5665077" cy="369332"/>
          </a:xfrm>
          <a:prstGeom prst="rect">
            <a:avLst/>
          </a:prstGeom>
        </p:spPr>
        <p:txBody>
          <a:bodyPr wrap="none">
            <a:spAutoFit/>
          </a:bodyPr>
          <a:lstStyle/>
          <a:p>
            <a:r>
              <a:rPr lang="en-US" b="1" dirty="0">
                <a:solidFill>
                  <a:schemeClr val="bg1"/>
                </a:solidFill>
                <a:latin typeface="Times New Roman" panose="02020603050405020304" pitchFamily="18" charset="0"/>
              </a:rPr>
              <a:t>2. Log in using your SIP (Skill India Portal) Credentials</a:t>
            </a:r>
            <a:endParaRPr lang="hi-IN" b="1" dirty="0">
              <a:solidFill>
                <a:schemeClr val="bg1"/>
              </a:solidFill>
              <a:latin typeface="Times New Roman" panose="02020603050405020304" pitchFamily="18" charset="0"/>
            </a:endParaRPr>
          </a:p>
        </p:txBody>
      </p:sp>
      <p:sp>
        <p:nvSpPr>
          <p:cNvPr id="14" name="Rectangle 13">
            <a:extLst>
              <a:ext uri="{FF2B5EF4-FFF2-40B4-BE49-F238E27FC236}">
                <a16:creationId xmlns:a16="http://schemas.microsoft.com/office/drawing/2014/main" id="{1224DF7E-C26D-4687-99F1-EEDDCC07008E}"/>
              </a:ext>
            </a:extLst>
          </p:cNvPr>
          <p:cNvSpPr/>
          <p:nvPr/>
        </p:nvSpPr>
        <p:spPr>
          <a:xfrm>
            <a:off x="10656544" y="6391728"/>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52020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E82677-3008-42FA-82A3-E4CB1A683AEE}"/>
              </a:ext>
            </a:extLst>
          </p:cNvPr>
          <p:cNvSpPr/>
          <p:nvPr/>
        </p:nvSpPr>
        <p:spPr>
          <a:xfrm>
            <a:off x="5052227" y="183084"/>
            <a:ext cx="1740861" cy="369332"/>
          </a:xfrm>
          <a:prstGeom prst="rect">
            <a:avLst/>
          </a:prstGeom>
        </p:spPr>
        <p:txBody>
          <a:bodyPr wrap="none">
            <a:spAutoFit/>
          </a:bodyPr>
          <a:lstStyle/>
          <a:p>
            <a:r>
              <a:rPr lang="hi-IN" b="1" dirty="0">
                <a:solidFill>
                  <a:schemeClr val="bg1"/>
                </a:solidFill>
                <a:latin typeface="Times New Roman" panose="02020603050405020304" pitchFamily="18" charset="0"/>
              </a:rPr>
              <a:t>First Time User</a:t>
            </a:r>
          </a:p>
        </p:txBody>
      </p:sp>
      <p:pic>
        <p:nvPicPr>
          <p:cNvPr id="5" name="Picture 4">
            <a:extLst>
              <a:ext uri="{FF2B5EF4-FFF2-40B4-BE49-F238E27FC236}">
                <a16:creationId xmlns:a16="http://schemas.microsoft.com/office/drawing/2014/main" id="{D786CD68-A2A1-457E-80AE-C54275744AD5}"/>
              </a:ext>
            </a:extLst>
          </p:cNvPr>
          <p:cNvPicPr>
            <a:picLocks noChangeAspect="1"/>
          </p:cNvPicPr>
          <p:nvPr/>
        </p:nvPicPr>
        <p:blipFill>
          <a:blip r:embed="rId3"/>
          <a:stretch>
            <a:fillRect/>
          </a:stretch>
        </p:blipFill>
        <p:spPr>
          <a:xfrm>
            <a:off x="11198084" y="-6297"/>
            <a:ext cx="967409" cy="827495"/>
          </a:xfrm>
          <a:prstGeom prst="rect">
            <a:avLst/>
          </a:prstGeom>
        </p:spPr>
      </p:pic>
      <p:sp>
        <p:nvSpPr>
          <p:cNvPr id="6" name="Rectangle 5">
            <a:extLst>
              <a:ext uri="{FF2B5EF4-FFF2-40B4-BE49-F238E27FC236}">
                <a16:creationId xmlns:a16="http://schemas.microsoft.com/office/drawing/2014/main" id="{28B86BAD-1617-4D01-B991-8F84C6A2DA92}"/>
              </a:ext>
            </a:extLst>
          </p:cNvPr>
          <p:cNvSpPr/>
          <p:nvPr/>
        </p:nvSpPr>
        <p:spPr>
          <a:xfrm>
            <a:off x="660331" y="801797"/>
            <a:ext cx="7569269" cy="369332"/>
          </a:xfrm>
          <a:prstGeom prst="rect">
            <a:avLst/>
          </a:prstGeom>
        </p:spPr>
        <p:txBody>
          <a:bodyPr wrap="square">
            <a:spAutoFit/>
          </a:bodyPr>
          <a:lstStyle/>
          <a:p>
            <a:r>
              <a:rPr lang="en-US" b="1" dirty="0">
                <a:solidFill>
                  <a:schemeClr val="bg1"/>
                </a:solidFill>
                <a:latin typeface="Times New Roman" panose="02020603050405020304" pitchFamily="18" charset="0"/>
              </a:rPr>
              <a:t>3. Create your 6 digits M-PIN After getting logged in using SIP credentials</a:t>
            </a:r>
            <a:endParaRPr lang="hi-IN" b="1" dirty="0">
              <a:solidFill>
                <a:schemeClr val="bg1"/>
              </a:solidFill>
              <a:latin typeface="Times New Roman" panose="02020603050405020304" pitchFamily="18" charset="0"/>
            </a:endParaRPr>
          </a:p>
        </p:txBody>
      </p:sp>
      <p:pic>
        <p:nvPicPr>
          <p:cNvPr id="9" name="Picture 8">
            <a:extLst>
              <a:ext uri="{FF2B5EF4-FFF2-40B4-BE49-F238E27FC236}">
                <a16:creationId xmlns:a16="http://schemas.microsoft.com/office/drawing/2014/main" id="{0BB950BD-740A-4E26-A251-411ED65E7037}"/>
              </a:ext>
            </a:extLst>
          </p:cNvPr>
          <p:cNvPicPr>
            <a:picLocks noChangeAspect="1"/>
          </p:cNvPicPr>
          <p:nvPr/>
        </p:nvPicPr>
        <p:blipFill>
          <a:blip r:embed="rId4"/>
          <a:stretch>
            <a:fillRect/>
          </a:stretch>
        </p:blipFill>
        <p:spPr>
          <a:xfrm>
            <a:off x="641280" y="1171129"/>
            <a:ext cx="9402892" cy="5312798"/>
          </a:xfrm>
          <a:prstGeom prst="rect">
            <a:avLst/>
          </a:prstGeom>
        </p:spPr>
      </p:pic>
      <p:sp>
        <p:nvSpPr>
          <p:cNvPr id="10" name="Rectangle 9">
            <a:extLst>
              <a:ext uri="{FF2B5EF4-FFF2-40B4-BE49-F238E27FC236}">
                <a16:creationId xmlns:a16="http://schemas.microsoft.com/office/drawing/2014/main" id="{ED30C69A-D70D-4B6A-B545-CD175DFC94F1}"/>
              </a:ext>
            </a:extLst>
          </p:cNvPr>
          <p:cNvSpPr/>
          <p:nvPr/>
        </p:nvSpPr>
        <p:spPr>
          <a:xfrm>
            <a:off x="10656544" y="6391728"/>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37090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F2A074-8457-48FF-930C-7A4A0326273C}"/>
              </a:ext>
            </a:extLst>
          </p:cNvPr>
          <p:cNvSpPr/>
          <p:nvPr/>
        </p:nvSpPr>
        <p:spPr>
          <a:xfrm>
            <a:off x="5052227" y="183084"/>
            <a:ext cx="1740861" cy="369332"/>
          </a:xfrm>
          <a:prstGeom prst="rect">
            <a:avLst/>
          </a:prstGeom>
        </p:spPr>
        <p:txBody>
          <a:bodyPr wrap="none">
            <a:spAutoFit/>
          </a:bodyPr>
          <a:lstStyle/>
          <a:p>
            <a:r>
              <a:rPr lang="hi-IN" b="1" dirty="0">
                <a:solidFill>
                  <a:schemeClr val="bg1"/>
                </a:solidFill>
                <a:latin typeface="Times New Roman" panose="02020603050405020304" pitchFamily="18" charset="0"/>
              </a:rPr>
              <a:t>First Time User</a:t>
            </a:r>
          </a:p>
        </p:txBody>
      </p:sp>
      <p:pic>
        <p:nvPicPr>
          <p:cNvPr id="5" name="Picture 4">
            <a:extLst>
              <a:ext uri="{FF2B5EF4-FFF2-40B4-BE49-F238E27FC236}">
                <a16:creationId xmlns:a16="http://schemas.microsoft.com/office/drawing/2014/main" id="{E830E341-EA9F-48C0-B2E0-EF2140E0CB86}"/>
              </a:ext>
            </a:extLst>
          </p:cNvPr>
          <p:cNvPicPr>
            <a:picLocks noChangeAspect="1"/>
          </p:cNvPicPr>
          <p:nvPr/>
        </p:nvPicPr>
        <p:blipFill>
          <a:blip r:embed="rId2"/>
          <a:stretch>
            <a:fillRect/>
          </a:stretch>
        </p:blipFill>
        <p:spPr>
          <a:xfrm>
            <a:off x="11198084" y="-6297"/>
            <a:ext cx="967409" cy="827495"/>
          </a:xfrm>
          <a:prstGeom prst="rect">
            <a:avLst/>
          </a:prstGeom>
        </p:spPr>
      </p:pic>
      <p:sp>
        <p:nvSpPr>
          <p:cNvPr id="6" name="Rectangle 5">
            <a:extLst>
              <a:ext uri="{FF2B5EF4-FFF2-40B4-BE49-F238E27FC236}">
                <a16:creationId xmlns:a16="http://schemas.microsoft.com/office/drawing/2014/main" id="{D554FD92-30BD-457A-AE27-CE7EED2652AE}"/>
              </a:ext>
            </a:extLst>
          </p:cNvPr>
          <p:cNvSpPr/>
          <p:nvPr/>
        </p:nvSpPr>
        <p:spPr>
          <a:xfrm>
            <a:off x="10656544" y="6391728"/>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pic>
        <p:nvPicPr>
          <p:cNvPr id="7" name="Picture 6">
            <a:extLst>
              <a:ext uri="{FF2B5EF4-FFF2-40B4-BE49-F238E27FC236}">
                <a16:creationId xmlns:a16="http://schemas.microsoft.com/office/drawing/2014/main" id="{9F14CBB7-1DA1-404B-9D3D-FCC186C9592F}"/>
              </a:ext>
            </a:extLst>
          </p:cNvPr>
          <p:cNvPicPr>
            <a:picLocks noChangeAspect="1"/>
          </p:cNvPicPr>
          <p:nvPr/>
        </p:nvPicPr>
        <p:blipFill>
          <a:blip r:embed="rId3"/>
          <a:stretch>
            <a:fillRect/>
          </a:stretch>
        </p:blipFill>
        <p:spPr>
          <a:xfrm>
            <a:off x="1316830" y="1415755"/>
            <a:ext cx="8256010" cy="4746476"/>
          </a:xfrm>
          <a:prstGeom prst="rect">
            <a:avLst/>
          </a:prstGeom>
        </p:spPr>
      </p:pic>
      <p:sp>
        <p:nvSpPr>
          <p:cNvPr id="8" name="Rectangle 7">
            <a:extLst>
              <a:ext uri="{FF2B5EF4-FFF2-40B4-BE49-F238E27FC236}">
                <a16:creationId xmlns:a16="http://schemas.microsoft.com/office/drawing/2014/main" id="{F23EC513-1455-4423-B37F-20096D771F59}"/>
              </a:ext>
            </a:extLst>
          </p:cNvPr>
          <p:cNvSpPr/>
          <p:nvPr/>
        </p:nvSpPr>
        <p:spPr>
          <a:xfrm>
            <a:off x="346363" y="769424"/>
            <a:ext cx="10196945" cy="646331"/>
          </a:xfrm>
          <a:prstGeom prst="rect">
            <a:avLst/>
          </a:prstGeom>
        </p:spPr>
        <p:txBody>
          <a:bodyPr wrap="square">
            <a:spAutoFit/>
          </a:bodyPr>
          <a:lstStyle/>
          <a:p>
            <a:pPr algn="ctr"/>
            <a:r>
              <a:rPr lang="en-US" b="1" dirty="0">
                <a:solidFill>
                  <a:schemeClr val="bg1"/>
                </a:solidFill>
                <a:latin typeface="Times New Roman" panose="02020603050405020304" pitchFamily="18" charset="0"/>
                <a:cs typeface="Times New Roman" panose="02020603050405020304" pitchFamily="18" charset="0"/>
              </a:rPr>
              <a:t>4. </a:t>
            </a:r>
            <a:r>
              <a:rPr lang="hi-IN" b="1" dirty="0">
                <a:solidFill>
                  <a:schemeClr val="bg1"/>
                </a:solidFill>
                <a:latin typeface="Times New Roman" panose="02020603050405020304" pitchFamily="18" charset="0"/>
              </a:rPr>
              <a:t>After the assessor log in with their M-Pin, the app will re-direct the user to the Aadhaar </a:t>
            </a:r>
            <a:r>
              <a:rPr lang="en-US" b="1" dirty="0">
                <a:solidFill>
                  <a:schemeClr val="bg1"/>
                </a:solidFill>
                <a:latin typeface="Times New Roman" panose="02020603050405020304" pitchFamily="18" charset="0"/>
              </a:rPr>
              <a:t>        </a:t>
            </a:r>
            <a:r>
              <a:rPr lang="hi-IN" b="1" dirty="0">
                <a:solidFill>
                  <a:schemeClr val="bg1"/>
                </a:solidFill>
                <a:latin typeface="Times New Roman" panose="02020603050405020304" pitchFamily="18" charset="0"/>
              </a:rPr>
              <a:t>authentication process. </a:t>
            </a:r>
          </a:p>
        </p:txBody>
      </p:sp>
    </p:spTree>
    <p:extLst>
      <p:ext uri="{BB962C8B-B14F-4D97-AF65-F5344CB8AC3E}">
        <p14:creationId xmlns:p14="http://schemas.microsoft.com/office/powerpoint/2010/main" val="5819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338759-2B3D-4641-8D99-3A45EEF4E72D}"/>
              </a:ext>
            </a:extLst>
          </p:cNvPr>
          <p:cNvSpPr/>
          <p:nvPr/>
        </p:nvSpPr>
        <p:spPr>
          <a:xfrm>
            <a:off x="346364" y="589312"/>
            <a:ext cx="3477492" cy="830997"/>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5. </a:t>
            </a:r>
            <a:r>
              <a:rPr lang="hi-IN" sz="1600" b="1" dirty="0">
                <a:solidFill>
                  <a:schemeClr val="bg1"/>
                </a:solidFill>
                <a:latin typeface="Times New Roman" panose="02020603050405020304" pitchFamily="18" charset="0"/>
              </a:rPr>
              <a:t>After </a:t>
            </a:r>
            <a:r>
              <a:rPr lang="en-US" sz="1600" b="1" dirty="0">
                <a:solidFill>
                  <a:schemeClr val="bg1"/>
                </a:solidFill>
                <a:latin typeface="Times New Roman" panose="02020603050405020304" pitchFamily="18" charset="0"/>
              </a:rPr>
              <a:t>entering</a:t>
            </a:r>
            <a:r>
              <a:rPr lang="hi-IN" sz="1600" b="1" dirty="0">
                <a:solidFill>
                  <a:schemeClr val="bg1"/>
                </a:solidFill>
                <a:latin typeface="Times New Roman" panose="02020603050405020304" pitchFamily="18" charset="0"/>
              </a:rPr>
              <a:t> M-Pin, the </a:t>
            </a:r>
            <a:r>
              <a:rPr lang="en-US" sz="1600" b="1" dirty="0">
                <a:solidFill>
                  <a:schemeClr val="bg1"/>
                </a:solidFill>
                <a:latin typeface="Times New Roman" panose="02020603050405020304" pitchFamily="18" charset="0"/>
              </a:rPr>
              <a:t>1</a:t>
            </a:r>
            <a:r>
              <a:rPr lang="en-US" sz="1600" b="1" baseline="30000" dirty="0">
                <a:solidFill>
                  <a:schemeClr val="bg1"/>
                </a:solidFill>
                <a:latin typeface="Times New Roman" panose="02020603050405020304" pitchFamily="18" charset="0"/>
              </a:rPr>
              <a:t>st</a:t>
            </a:r>
            <a:r>
              <a:rPr lang="en-US" sz="1600" b="1" dirty="0">
                <a:solidFill>
                  <a:schemeClr val="bg1"/>
                </a:solidFill>
                <a:latin typeface="Times New Roman" panose="02020603050405020304" pitchFamily="18" charset="0"/>
              </a:rPr>
              <a:t> time Aadhar authentication message will pop up</a:t>
            </a:r>
            <a:r>
              <a:rPr lang="hi-IN" sz="1600" b="1" dirty="0">
                <a:solidFill>
                  <a:schemeClr val="bg1"/>
                </a:solidFill>
                <a:latin typeface="Times New Roman" panose="02020603050405020304" pitchFamily="18" charset="0"/>
              </a:rPr>
              <a:t>. </a:t>
            </a:r>
          </a:p>
        </p:txBody>
      </p:sp>
      <p:sp>
        <p:nvSpPr>
          <p:cNvPr id="6" name="Rectangle 5">
            <a:extLst>
              <a:ext uri="{FF2B5EF4-FFF2-40B4-BE49-F238E27FC236}">
                <a16:creationId xmlns:a16="http://schemas.microsoft.com/office/drawing/2014/main" id="{20CE14A0-1A34-4EF7-8310-6684F55E032F}"/>
              </a:ext>
            </a:extLst>
          </p:cNvPr>
          <p:cNvSpPr/>
          <p:nvPr/>
        </p:nvSpPr>
        <p:spPr>
          <a:xfrm>
            <a:off x="5052227" y="183084"/>
            <a:ext cx="1740861" cy="369332"/>
          </a:xfrm>
          <a:prstGeom prst="rect">
            <a:avLst/>
          </a:prstGeom>
        </p:spPr>
        <p:txBody>
          <a:bodyPr wrap="none">
            <a:spAutoFit/>
          </a:bodyPr>
          <a:lstStyle/>
          <a:p>
            <a:r>
              <a:rPr lang="hi-IN" b="1" dirty="0">
                <a:solidFill>
                  <a:schemeClr val="bg1"/>
                </a:solidFill>
                <a:latin typeface="Times New Roman" panose="02020603050405020304" pitchFamily="18" charset="0"/>
              </a:rPr>
              <a:t>First Time User</a:t>
            </a:r>
          </a:p>
        </p:txBody>
      </p:sp>
      <p:pic>
        <p:nvPicPr>
          <p:cNvPr id="7" name="Picture 6">
            <a:extLst>
              <a:ext uri="{FF2B5EF4-FFF2-40B4-BE49-F238E27FC236}">
                <a16:creationId xmlns:a16="http://schemas.microsoft.com/office/drawing/2014/main" id="{A4E846F2-DF6F-443F-B2AD-44F183E3FF3D}"/>
              </a:ext>
            </a:extLst>
          </p:cNvPr>
          <p:cNvPicPr>
            <a:picLocks noChangeAspect="1"/>
          </p:cNvPicPr>
          <p:nvPr/>
        </p:nvPicPr>
        <p:blipFill>
          <a:blip r:embed="rId2"/>
          <a:stretch>
            <a:fillRect/>
          </a:stretch>
        </p:blipFill>
        <p:spPr>
          <a:xfrm>
            <a:off x="11198084" y="-6297"/>
            <a:ext cx="967409" cy="827495"/>
          </a:xfrm>
          <a:prstGeom prst="rect">
            <a:avLst/>
          </a:prstGeom>
        </p:spPr>
      </p:pic>
      <p:pic>
        <p:nvPicPr>
          <p:cNvPr id="8" name="Picture 7">
            <a:extLst>
              <a:ext uri="{FF2B5EF4-FFF2-40B4-BE49-F238E27FC236}">
                <a16:creationId xmlns:a16="http://schemas.microsoft.com/office/drawing/2014/main" id="{9D89B9FF-F301-4817-BC5B-3427ADFC2704}"/>
              </a:ext>
            </a:extLst>
          </p:cNvPr>
          <p:cNvPicPr>
            <a:picLocks noChangeAspect="1"/>
          </p:cNvPicPr>
          <p:nvPr/>
        </p:nvPicPr>
        <p:blipFill>
          <a:blip r:embed="rId3"/>
          <a:stretch>
            <a:fillRect/>
          </a:stretch>
        </p:blipFill>
        <p:spPr>
          <a:xfrm>
            <a:off x="129129" y="1472289"/>
            <a:ext cx="3647644" cy="5333732"/>
          </a:xfrm>
          <a:prstGeom prst="rect">
            <a:avLst/>
          </a:prstGeom>
        </p:spPr>
      </p:pic>
      <p:pic>
        <p:nvPicPr>
          <p:cNvPr id="9" name="Picture 8">
            <a:extLst>
              <a:ext uri="{FF2B5EF4-FFF2-40B4-BE49-F238E27FC236}">
                <a16:creationId xmlns:a16="http://schemas.microsoft.com/office/drawing/2014/main" id="{DBE057A5-F228-4417-B4F8-C95950D41219}"/>
              </a:ext>
            </a:extLst>
          </p:cNvPr>
          <p:cNvPicPr>
            <a:picLocks noChangeAspect="1"/>
          </p:cNvPicPr>
          <p:nvPr/>
        </p:nvPicPr>
        <p:blipFill rotWithShape="1">
          <a:blip r:embed="rId4"/>
          <a:srcRect t="2098"/>
          <a:stretch/>
        </p:blipFill>
        <p:spPr>
          <a:xfrm>
            <a:off x="3905902" y="1524268"/>
            <a:ext cx="3879306" cy="5333732"/>
          </a:xfrm>
          <a:prstGeom prst="rect">
            <a:avLst/>
          </a:prstGeom>
        </p:spPr>
      </p:pic>
      <p:sp>
        <p:nvSpPr>
          <p:cNvPr id="10" name="Rectangle 9">
            <a:extLst>
              <a:ext uri="{FF2B5EF4-FFF2-40B4-BE49-F238E27FC236}">
                <a16:creationId xmlns:a16="http://schemas.microsoft.com/office/drawing/2014/main" id="{0DC736FA-7F15-464E-A857-ED57FB5CF0AE}"/>
              </a:ext>
            </a:extLst>
          </p:cNvPr>
          <p:cNvSpPr/>
          <p:nvPr/>
        </p:nvSpPr>
        <p:spPr>
          <a:xfrm>
            <a:off x="3920835" y="623581"/>
            <a:ext cx="4308018" cy="584775"/>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6. </a:t>
            </a:r>
            <a:r>
              <a:rPr lang="en-US" sz="1600" b="1" dirty="0">
                <a:solidFill>
                  <a:schemeClr val="bg1"/>
                </a:solidFill>
                <a:latin typeface="Times New Roman" panose="02020603050405020304" pitchFamily="18" charset="0"/>
              </a:rPr>
              <a:t>Enter Aadhar Number and click “I agree to give my UIDAI number for authentication</a:t>
            </a:r>
            <a:endParaRPr lang="hi-IN" sz="1600" b="1" dirty="0">
              <a:solidFill>
                <a:schemeClr val="bg1"/>
              </a:solidFill>
              <a:latin typeface="Times New Roman" panose="02020603050405020304" pitchFamily="18" charset="0"/>
            </a:endParaRPr>
          </a:p>
        </p:txBody>
      </p:sp>
      <p:pic>
        <p:nvPicPr>
          <p:cNvPr id="11" name="Picture 10">
            <a:extLst>
              <a:ext uri="{FF2B5EF4-FFF2-40B4-BE49-F238E27FC236}">
                <a16:creationId xmlns:a16="http://schemas.microsoft.com/office/drawing/2014/main" id="{836524D8-A2B2-45C5-A179-D028874BCC63}"/>
              </a:ext>
            </a:extLst>
          </p:cNvPr>
          <p:cNvPicPr>
            <a:picLocks noChangeAspect="1"/>
          </p:cNvPicPr>
          <p:nvPr/>
        </p:nvPicPr>
        <p:blipFill rotWithShape="1">
          <a:blip r:embed="rId5"/>
          <a:srcRect t="3012"/>
          <a:stretch/>
        </p:blipFill>
        <p:spPr>
          <a:xfrm>
            <a:off x="8043466" y="1524268"/>
            <a:ext cx="3647644" cy="5229775"/>
          </a:xfrm>
          <a:prstGeom prst="rect">
            <a:avLst/>
          </a:prstGeom>
        </p:spPr>
      </p:pic>
      <p:pic>
        <p:nvPicPr>
          <p:cNvPr id="12" name="Picture 11">
            <a:extLst>
              <a:ext uri="{FF2B5EF4-FFF2-40B4-BE49-F238E27FC236}">
                <a16:creationId xmlns:a16="http://schemas.microsoft.com/office/drawing/2014/main" id="{FE5F5169-83DB-4480-90CE-337F716C5B8E}"/>
              </a:ext>
            </a:extLst>
          </p:cNvPr>
          <p:cNvPicPr>
            <a:picLocks noChangeAspect="1"/>
          </p:cNvPicPr>
          <p:nvPr/>
        </p:nvPicPr>
        <p:blipFill>
          <a:blip r:embed="rId6"/>
          <a:stretch>
            <a:fillRect/>
          </a:stretch>
        </p:blipFill>
        <p:spPr>
          <a:xfrm>
            <a:off x="10538979" y="2447925"/>
            <a:ext cx="895350" cy="742950"/>
          </a:xfrm>
          <a:prstGeom prst="rect">
            <a:avLst/>
          </a:prstGeom>
        </p:spPr>
      </p:pic>
      <p:sp>
        <p:nvSpPr>
          <p:cNvPr id="13" name="Rectangle 12">
            <a:extLst>
              <a:ext uri="{FF2B5EF4-FFF2-40B4-BE49-F238E27FC236}">
                <a16:creationId xmlns:a16="http://schemas.microsoft.com/office/drawing/2014/main" id="{26BA0932-A849-43FA-99E3-406683284BB3}"/>
              </a:ext>
            </a:extLst>
          </p:cNvPr>
          <p:cNvSpPr/>
          <p:nvPr/>
        </p:nvSpPr>
        <p:spPr>
          <a:xfrm>
            <a:off x="8112102" y="646773"/>
            <a:ext cx="3467999" cy="584775"/>
          </a:xfrm>
          <a:prstGeom prst="rect">
            <a:avLst/>
          </a:prstGeom>
        </p:spPr>
        <p:txBody>
          <a:bodyPr wrap="square">
            <a:spAutoFit/>
          </a:bodyPr>
          <a:lstStyle/>
          <a:p>
            <a:r>
              <a:rPr lang="en-US" sz="1600" b="1" dirty="0">
                <a:solidFill>
                  <a:schemeClr val="bg1"/>
                </a:solidFill>
                <a:latin typeface="Times New Roman" panose="02020603050405020304" pitchFamily="18" charset="0"/>
              </a:rPr>
              <a:t>7.</a:t>
            </a:r>
            <a:r>
              <a:rPr lang="hi-IN" sz="1600" b="1" dirty="0">
                <a:solidFill>
                  <a:schemeClr val="bg1"/>
                </a:solidFill>
                <a:latin typeface="Times New Roman" panose="02020603050405020304" pitchFamily="18" charset="0"/>
              </a:rPr>
              <a:t>Connect the Bio-authentication device to the mobile handset. </a:t>
            </a:r>
          </a:p>
        </p:txBody>
      </p:sp>
      <p:sp>
        <p:nvSpPr>
          <p:cNvPr id="14" name="Rectangle 13">
            <a:extLst>
              <a:ext uri="{FF2B5EF4-FFF2-40B4-BE49-F238E27FC236}">
                <a16:creationId xmlns:a16="http://schemas.microsoft.com/office/drawing/2014/main" id="{9CEBE3F2-419A-4273-A131-C222E9D860E1}"/>
              </a:ext>
            </a:extLst>
          </p:cNvPr>
          <p:cNvSpPr/>
          <p:nvPr/>
        </p:nvSpPr>
        <p:spPr>
          <a:xfrm>
            <a:off x="11334073" y="6569377"/>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9140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999D46-7B48-44CE-9F00-CA8F32F153C4}"/>
              </a:ext>
            </a:extLst>
          </p:cNvPr>
          <p:cNvSpPr/>
          <p:nvPr/>
        </p:nvSpPr>
        <p:spPr>
          <a:xfrm>
            <a:off x="5052227" y="183084"/>
            <a:ext cx="1740861" cy="369332"/>
          </a:xfrm>
          <a:prstGeom prst="rect">
            <a:avLst/>
          </a:prstGeom>
        </p:spPr>
        <p:txBody>
          <a:bodyPr wrap="none">
            <a:spAutoFit/>
          </a:bodyPr>
          <a:lstStyle/>
          <a:p>
            <a:r>
              <a:rPr lang="hi-IN" b="1" dirty="0">
                <a:solidFill>
                  <a:schemeClr val="bg1"/>
                </a:solidFill>
                <a:latin typeface="Times New Roman" panose="02020603050405020304" pitchFamily="18" charset="0"/>
              </a:rPr>
              <a:t>First Time User</a:t>
            </a:r>
          </a:p>
        </p:txBody>
      </p:sp>
      <p:pic>
        <p:nvPicPr>
          <p:cNvPr id="5" name="Picture 4">
            <a:extLst>
              <a:ext uri="{FF2B5EF4-FFF2-40B4-BE49-F238E27FC236}">
                <a16:creationId xmlns:a16="http://schemas.microsoft.com/office/drawing/2014/main" id="{93B7FE70-AB0C-4ABC-BF44-99F8A67A3C07}"/>
              </a:ext>
            </a:extLst>
          </p:cNvPr>
          <p:cNvPicPr>
            <a:picLocks noChangeAspect="1"/>
          </p:cNvPicPr>
          <p:nvPr/>
        </p:nvPicPr>
        <p:blipFill>
          <a:blip r:embed="rId2"/>
          <a:stretch>
            <a:fillRect/>
          </a:stretch>
        </p:blipFill>
        <p:spPr>
          <a:xfrm>
            <a:off x="11198084" y="-6297"/>
            <a:ext cx="967409" cy="827495"/>
          </a:xfrm>
          <a:prstGeom prst="rect">
            <a:avLst/>
          </a:prstGeom>
        </p:spPr>
      </p:pic>
      <p:pic>
        <p:nvPicPr>
          <p:cNvPr id="6" name="Picture 5">
            <a:extLst>
              <a:ext uri="{FF2B5EF4-FFF2-40B4-BE49-F238E27FC236}">
                <a16:creationId xmlns:a16="http://schemas.microsoft.com/office/drawing/2014/main" id="{383E381F-4FEA-4E0F-8534-87178784BFA4}"/>
              </a:ext>
            </a:extLst>
          </p:cNvPr>
          <p:cNvPicPr>
            <a:picLocks noChangeAspect="1"/>
          </p:cNvPicPr>
          <p:nvPr/>
        </p:nvPicPr>
        <p:blipFill>
          <a:blip r:embed="rId3"/>
          <a:stretch>
            <a:fillRect/>
          </a:stretch>
        </p:blipFill>
        <p:spPr>
          <a:xfrm>
            <a:off x="0" y="1174087"/>
            <a:ext cx="5800725" cy="4022034"/>
          </a:xfrm>
          <a:prstGeom prst="rect">
            <a:avLst/>
          </a:prstGeom>
        </p:spPr>
      </p:pic>
      <p:sp>
        <p:nvSpPr>
          <p:cNvPr id="7" name="Rectangle 6">
            <a:extLst>
              <a:ext uri="{FF2B5EF4-FFF2-40B4-BE49-F238E27FC236}">
                <a16:creationId xmlns:a16="http://schemas.microsoft.com/office/drawing/2014/main" id="{EA545E9F-0E4F-4B56-A7C3-016E696DBE01}"/>
              </a:ext>
            </a:extLst>
          </p:cNvPr>
          <p:cNvSpPr/>
          <p:nvPr/>
        </p:nvSpPr>
        <p:spPr>
          <a:xfrm>
            <a:off x="346364" y="589312"/>
            <a:ext cx="3477492" cy="584775"/>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8. </a:t>
            </a:r>
            <a:r>
              <a:rPr lang="en-US" sz="1600" b="1" dirty="0">
                <a:solidFill>
                  <a:schemeClr val="bg1"/>
                </a:solidFill>
                <a:latin typeface="Times New Roman" panose="02020603050405020304" pitchFamily="18" charset="0"/>
              </a:rPr>
              <a:t>Message will appear to put your finger on the Bio-Auth Device</a:t>
            </a:r>
            <a:endParaRPr lang="hi-IN" sz="1600" b="1" dirty="0">
              <a:solidFill>
                <a:schemeClr val="bg1"/>
              </a:solidFill>
              <a:latin typeface="Times New Roman" panose="02020603050405020304" pitchFamily="18" charset="0"/>
            </a:endParaRPr>
          </a:p>
        </p:txBody>
      </p:sp>
      <p:pic>
        <p:nvPicPr>
          <p:cNvPr id="8" name="Picture 7">
            <a:extLst>
              <a:ext uri="{FF2B5EF4-FFF2-40B4-BE49-F238E27FC236}">
                <a16:creationId xmlns:a16="http://schemas.microsoft.com/office/drawing/2014/main" id="{49C09FB6-8345-4A0C-B39A-A77D74D1269B}"/>
              </a:ext>
            </a:extLst>
          </p:cNvPr>
          <p:cNvPicPr>
            <a:picLocks noChangeAspect="1"/>
          </p:cNvPicPr>
          <p:nvPr/>
        </p:nvPicPr>
        <p:blipFill>
          <a:blip r:embed="rId4"/>
          <a:stretch>
            <a:fillRect/>
          </a:stretch>
        </p:blipFill>
        <p:spPr>
          <a:xfrm>
            <a:off x="6793088" y="1772081"/>
            <a:ext cx="4174433" cy="4902836"/>
          </a:xfrm>
          <a:prstGeom prst="rect">
            <a:avLst/>
          </a:prstGeom>
        </p:spPr>
      </p:pic>
      <p:sp>
        <p:nvSpPr>
          <p:cNvPr id="9" name="Rectangle 8">
            <a:extLst>
              <a:ext uri="{FF2B5EF4-FFF2-40B4-BE49-F238E27FC236}">
                <a16:creationId xmlns:a16="http://schemas.microsoft.com/office/drawing/2014/main" id="{49A1B4EF-C6AD-4611-BC36-B2455E9014F3}"/>
              </a:ext>
            </a:extLst>
          </p:cNvPr>
          <p:cNvSpPr/>
          <p:nvPr/>
        </p:nvSpPr>
        <p:spPr>
          <a:xfrm>
            <a:off x="6992329" y="941083"/>
            <a:ext cx="3477492" cy="830997"/>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9. </a:t>
            </a:r>
            <a:r>
              <a:rPr lang="en-US" sz="1600" b="1" dirty="0">
                <a:solidFill>
                  <a:schemeClr val="bg1"/>
                </a:solidFill>
                <a:latin typeface="Times New Roman" panose="02020603050405020304" pitchFamily="18" charset="0"/>
              </a:rPr>
              <a:t>Once the finger print got scanned successfully the message will pop up for Authentication Successful</a:t>
            </a:r>
            <a:endParaRPr lang="hi-IN" sz="1600" b="1" dirty="0">
              <a:solidFill>
                <a:schemeClr val="bg1"/>
              </a:solidFill>
              <a:latin typeface="Times New Roman" panose="02020603050405020304" pitchFamily="18" charset="0"/>
            </a:endParaRPr>
          </a:p>
        </p:txBody>
      </p:sp>
      <p:sp>
        <p:nvSpPr>
          <p:cNvPr id="10" name="Rectangle 9">
            <a:extLst>
              <a:ext uri="{FF2B5EF4-FFF2-40B4-BE49-F238E27FC236}">
                <a16:creationId xmlns:a16="http://schemas.microsoft.com/office/drawing/2014/main" id="{8139D065-1A5D-43E5-9752-565210267ECF}"/>
              </a:ext>
            </a:extLst>
          </p:cNvPr>
          <p:cNvSpPr/>
          <p:nvPr/>
        </p:nvSpPr>
        <p:spPr>
          <a:xfrm>
            <a:off x="11101957" y="6488668"/>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40754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07BC5F-B105-434A-9802-4BF6EBFDFE1C}"/>
              </a:ext>
            </a:extLst>
          </p:cNvPr>
          <p:cNvSpPr/>
          <p:nvPr/>
        </p:nvSpPr>
        <p:spPr>
          <a:xfrm>
            <a:off x="4660884" y="103570"/>
            <a:ext cx="2843727" cy="369332"/>
          </a:xfrm>
          <a:prstGeom prst="rect">
            <a:avLst/>
          </a:prstGeom>
        </p:spPr>
        <p:txBody>
          <a:bodyPr wrap="none">
            <a:spAutoFit/>
          </a:bodyPr>
          <a:lstStyle/>
          <a:p>
            <a:r>
              <a:rPr lang="hi-IN" b="1" dirty="0">
                <a:solidFill>
                  <a:schemeClr val="bg1"/>
                </a:solidFill>
                <a:latin typeface="Times New Roman" panose="02020603050405020304" pitchFamily="18" charset="0"/>
              </a:rPr>
              <a:t>Existing/Second Time User</a:t>
            </a:r>
            <a:endParaRPr lang="hi-IN" dirty="0"/>
          </a:p>
        </p:txBody>
      </p:sp>
      <p:pic>
        <p:nvPicPr>
          <p:cNvPr id="5" name="Picture 4">
            <a:extLst>
              <a:ext uri="{FF2B5EF4-FFF2-40B4-BE49-F238E27FC236}">
                <a16:creationId xmlns:a16="http://schemas.microsoft.com/office/drawing/2014/main" id="{87A9EFB9-9D92-4B50-A1FC-6C652DC9255E}"/>
              </a:ext>
            </a:extLst>
          </p:cNvPr>
          <p:cNvPicPr>
            <a:picLocks noChangeAspect="1"/>
          </p:cNvPicPr>
          <p:nvPr/>
        </p:nvPicPr>
        <p:blipFill>
          <a:blip r:embed="rId2"/>
          <a:stretch>
            <a:fillRect/>
          </a:stretch>
        </p:blipFill>
        <p:spPr>
          <a:xfrm>
            <a:off x="11224591" y="0"/>
            <a:ext cx="967409" cy="827495"/>
          </a:xfrm>
          <a:prstGeom prst="rect">
            <a:avLst/>
          </a:prstGeom>
        </p:spPr>
      </p:pic>
      <p:pic>
        <p:nvPicPr>
          <p:cNvPr id="6" name="Picture 5">
            <a:extLst>
              <a:ext uri="{FF2B5EF4-FFF2-40B4-BE49-F238E27FC236}">
                <a16:creationId xmlns:a16="http://schemas.microsoft.com/office/drawing/2014/main" id="{6A0AABDD-D559-44B9-8476-EE579915B8C5}"/>
              </a:ext>
            </a:extLst>
          </p:cNvPr>
          <p:cNvPicPr>
            <a:picLocks noChangeAspect="1"/>
          </p:cNvPicPr>
          <p:nvPr/>
        </p:nvPicPr>
        <p:blipFill>
          <a:blip r:embed="rId3"/>
          <a:stretch>
            <a:fillRect/>
          </a:stretch>
        </p:blipFill>
        <p:spPr>
          <a:xfrm>
            <a:off x="227978" y="1288360"/>
            <a:ext cx="2767013" cy="4092022"/>
          </a:xfrm>
          <a:prstGeom prst="rect">
            <a:avLst/>
          </a:prstGeom>
        </p:spPr>
      </p:pic>
      <p:sp>
        <p:nvSpPr>
          <p:cNvPr id="7" name="Rectangle 6">
            <a:extLst>
              <a:ext uri="{FF2B5EF4-FFF2-40B4-BE49-F238E27FC236}">
                <a16:creationId xmlns:a16="http://schemas.microsoft.com/office/drawing/2014/main" id="{E6C4C02D-3021-4F43-AC03-1BB62C4C3AC6}"/>
              </a:ext>
            </a:extLst>
          </p:cNvPr>
          <p:cNvSpPr/>
          <p:nvPr/>
        </p:nvSpPr>
        <p:spPr>
          <a:xfrm>
            <a:off x="320797" y="827495"/>
            <a:ext cx="2713243" cy="369332"/>
          </a:xfrm>
          <a:prstGeom prst="rect">
            <a:avLst/>
          </a:prstGeom>
        </p:spPr>
        <p:txBody>
          <a:bodyPr wrap="none">
            <a:spAutoFit/>
          </a:bodyPr>
          <a:lstStyle/>
          <a:p>
            <a:r>
              <a:rPr lang="en-US" b="1" dirty="0">
                <a:solidFill>
                  <a:schemeClr val="bg1"/>
                </a:solidFill>
                <a:latin typeface="Times New Roman" panose="02020603050405020304" pitchFamily="18" charset="0"/>
              </a:rPr>
              <a:t>1.Enter M PIN and Login</a:t>
            </a:r>
            <a:endParaRPr lang="hi-IN" dirty="0"/>
          </a:p>
        </p:txBody>
      </p:sp>
      <p:pic>
        <p:nvPicPr>
          <p:cNvPr id="8" name="Picture 7">
            <a:extLst>
              <a:ext uri="{FF2B5EF4-FFF2-40B4-BE49-F238E27FC236}">
                <a16:creationId xmlns:a16="http://schemas.microsoft.com/office/drawing/2014/main" id="{98726FC8-29BA-44BC-BD98-268022085270}"/>
              </a:ext>
            </a:extLst>
          </p:cNvPr>
          <p:cNvPicPr>
            <a:picLocks noChangeAspect="1"/>
          </p:cNvPicPr>
          <p:nvPr/>
        </p:nvPicPr>
        <p:blipFill>
          <a:blip r:embed="rId4"/>
          <a:stretch>
            <a:fillRect/>
          </a:stretch>
        </p:blipFill>
        <p:spPr>
          <a:xfrm>
            <a:off x="3394627" y="1212978"/>
            <a:ext cx="2843727" cy="4092022"/>
          </a:xfrm>
          <a:prstGeom prst="rect">
            <a:avLst/>
          </a:prstGeom>
        </p:spPr>
      </p:pic>
      <p:sp>
        <p:nvSpPr>
          <p:cNvPr id="9" name="Rectangle 8">
            <a:extLst>
              <a:ext uri="{FF2B5EF4-FFF2-40B4-BE49-F238E27FC236}">
                <a16:creationId xmlns:a16="http://schemas.microsoft.com/office/drawing/2014/main" id="{B42C5E2B-53F0-482C-9E37-AF4E3B811868}"/>
              </a:ext>
            </a:extLst>
          </p:cNvPr>
          <p:cNvSpPr/>
          <p:nvPr/>
        </p:nvSpPr>
        <p:spPr>
          <a:xfrm>
            <a:off x="3243444" y="831626"/>
            <a:ext cx="3510576" cy="369332"/>
          </a:xfrm>
          <a:prstGeom prst="rect">
            <a:avLst/>
          </a:prstGeom>
        </p:spPr>
        <p:txBody>
          <a:bodyPr wrap="square">
            <a:spAutoFit/>
          </a:bodyPr>
          <a:lstStyle/>
          <a:p>
            <a:r>
              <a:rPr lang="en-US" b="1" dirty="0">
                <a:solidFill>
                  <a:schemeClr val="bg1"/>
                </a:solidFill>
                <a:latin typeface="Times New Roman" panose="02020603050405020304" pitchFamily="18" charset="0"/>
              </a:rPr>
              <a:t>2.Assessor Dashboard after Login</a:t>
            </a:r>
            <a:endParaRPr lang="hi-IN" dirty="0"/>
          </a:p>
        </p:txBody>
      </p:sp>
      <p:sp>
        <p:nvSpPr>
          <p:cNvPr id="10" name="Rectangle 9">
            <a:extLst>
              <a:ext uri="{FF2B5EF4-FFF2-40B4-BE49-F238E27FC236}">
                <a16:creationId xmlns:a16="http://schemas.microsoft.com/office/drawing/2014/main" id="{38308982-0A59-41FA-99F7-1791A2B2D1D7}"/>
              </a:ext>
            </a:extLst>
          </p:cNvPr>
          <p:cNvSpPr/>
          <p:nvPr/>
        </p:nvSpPr>
        <p:spPr>
          <a:xfrm>
            <a:off x="6514815" y="1913329"/>
            <a:ext cx="2324385" cy="584775"/>
          </a:xfrm>
          <a:prstGeom prst="rect">
            <a:avLst/>
          </a:prstGeom>
        </p:spPr>
        <p:txBody>
          <a:bodyPr wrap="square">
            <a:spAutoFit/>
          </a:bodyPr>
          <a:lstStyle/>
          <a:p>
            <a:r>
              <a:rPr lang="hi-IN" sz="1600" b="1" dirty="0">
                <a:solidFill>
                  <a:schemeClr val="bg1"/>
                </a:solidFill>
                <a:latin typeface="Times New Roman" panose="02020603050405020304" pitchFamily="18" charset="0"/>
              </a:rPr>
              <a:t> Assessor can view the upcoming batches</a:t>
            </a:r>
          </a:p>
        </p:txBody>
      </p:sp>
      <p:cxnSp>
        <p:nvCxnSpPr>
          <p:cNvPr id="12" name="Straight Arrow Connector 11">
            <a:extLst>
              <a:ext uri="{FF2B5EF4-FFF2-40B4-BE49-F238E27FC236}">
                <a16:creationId xmlns:a16="http://schemas.microsoft.com/office/drawing/2014/main" id="{E28843AF-2E59-4A1D-AF24-9E608D5FF9BA}"/>
              </a:ext>
            </a:extLst>
          </p:cNvPr>
          <p:cNvCxnSpPr>
            <a:cxnSpLocks/>
            <a:stCxn id="10" idx="1"/>
          </p:cNvCxnSpPr>
          <p:nvPr/>
        </p:nvCxnSpPr>
        <p:spPr>
          <a:xfrm flipH="1">
            <a:off x="5677186" y="2205717"/>
            <a:ext cx="837629" cy="5651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7C05E3E4-E615-4362-8950-D32DF4E91B05}"/>
              </a:ext>
            </a:extLst>
          </p:cNvPr>
          <p:cNvCxnSpPr>
            <a:cxnSpLocks/>
          </p:cNvCxnSpPr>
          <p:nvPr/>
        </p:nvCxnSpPr>
        <p:spPr>
          <a:xfrm flipH="1" flipV="1">
            <a:off x="5765654" y="3659623"/>
            <a:ext cx="660691" cy="2319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a:extLst>
              <a:ext uri="{FF2B5EF4-FFF2-40B4-BE49-F238E27FC236}">
                <a16:creationId xmlns:a16="http://schemas.microsoft.com/office/drawing/2014/main" id="{CCA10F34-3CDF-425E-9E2A-4DD099F96585}"/>
              </a:ext>
            </a:extLst>
          </p:cNvPr>
          <p:cNvSpPr/>
          <p:nvPr/>
        </p:nvSpPr>
        <p:spPr>
          <a:xfrm>
            <a:off x="6575820" y="3736068"/>
            <a:ext cx="2183036" cy="1077218"/>
          </a:xfrm>
          <a:prstGeom prst="rect">
            <a:avLst/>
          </a:prstGeom>
        </p:spPr>
        <p:txBody>
          <a:bodyPr wrap="square">
            <a:spAutoFit/>
          </a:bodyPr>
          <a:lstStyle/>
          <a:p>
            <a:r>
              <a:rPr lang="hi-IN" sz="1600" b="1" dirty="0">
                <a:solidFill>
                  <a:schemeClr val="bg1"/>
                </a:solidFill>
                <a:latin typeface="Times New Roman" panose="02020603050405020304" pitchFamily="18" charset="0"/>
              </a:rPr>
              <a:t>Assessor can view the batches for which assessment date has elapsed</a:t>
            </a:r>
          </a:p>
        </p:txBody>
      </p:sp>
      <p:cxnSp>
        <p:nvCxnSpPr>
          <p:cNvPr id="20" name="Straight Arrow Connector 19">
            <a:extLst>
              <a:ext uri="{FF2B5EF4-FFF2-40B4-BE49-F238E27FC236}">
                <a16:creationId xmlns:a16="http://schemas.microsoft.com/office/drawing/2014/main" id="{A5F50A56-7CFF-425B-85E9-C0C7E603D391}"/>
              </a:ext>
            </a:extLst>
          </p:cNvPr>
          <p:cNvCxnSpPr>
            <a:cxnSpLocks/>
          </p:cNvCxnSpPr>
          <p:nvPr/>
        </p:nvCxnSpPr>
        <p:spPr>
          <a:xfrm flipH="1">
            <a:off x="5829587" y="2922285"/>
            <a:ext cx="596758" cy="9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62D396DF-1A3C-4857-A240-9D6030CDF545}"/>
              </a:ext>
            </a:extLst>
          </p:cNvPr>
          <p:cNvSpPr/>
          <p:nvPr/>
        </p:nvSpPr>
        <p:spPr>
          <a:xfrm>
            <a:off x="6514815" y="2518698"/>
            <a:ext cx="2532720" cy="830997"/>
          </a:xfrm>
          <a:prstGeom prst="rect">
            <a:avLst/>
          </a:prstGeom>
        </p:spPr>
        <p:txBody>
          <a:bodyPr wrap="square">
            <a:spAutoFit/>
          </a:bodyPr>
          <a:lstStyle/>
          <a:p>
            <a:r>
              <a:rPr lang="hi-IN" sz="1600" b="1" dirty="0">
                <a:solidFill>
                  <a:schemeClr val="bg1"/>
                </a:solidFill>
                <a:latin typeface="Times New Roman" panose="02020603050405020304" pitchFamily="18" charset="0"/>
              </a:rPr>
              <a:t>Batches which are accepted on the Skill India Portal will be visible</a:t>
            </a:r>
          </a:p>
        </p:txBody>
      </p:sp>
      <p:pic>
        <p:nvPicPr>
          <p:cNvPr id="24" name="Picture 23">
            <a:extLst>
              <a:ext uri="{FF2B5EF4-FFF2-40B4-BE49-F238E27FC236}">
                <a16:creationId xmlns:a16="http://schemas.microsoft.com/office/drawing/2014/main" id="{2034189C-2E9E-4AAA-B78E-ED6A5FCB8309}"/>
              </a:ext>
            </a:extLst>
          </p:cNvPr>
          <p:cNvPicPr>
            <a:picLocks noChangeAspect="1"/>
          </p:cNvPicPr>
          <p:nvPr/>
        </p:nvPicPr>
        <p:blipFill>
          <a:blip r:embed="rId5"/>
          <a:stretch>
            <a:fillRect/>
          </a:stretch>
        </p:blipFill>
        <p:spPr>
          <a:xfrm>
            <a:off x="8949775" y="1913329"/>
            <a:ext cx="3233530" cy="4617002"/>
          </a:xfrm>
          <a:prstGeom prst="rect">
            <a:avLst/>
          </a:prstGeom>
        </p:spPr>
      </p:pic>
      <p:sp>
        <p:nvSpPr>
          <p:cNvPr id="25" name="Rectangle 24">
            <a:extLst>
              <a:ext uri="{FF2B5EF4-FFF2-40B4-BE49-F238E27FC236}">
                <a16:creationId xmlns:a16="http://schemas.microsoft.com/office/drawing/2014/main" id="{838F1F55-4C0F-423C-BEF5-A89DCD4FAB10}"/>
              </a:ext>
            </a:extLst>
          </p:cNvPr>
          <p:cNvSpPr/>
          <p:nvPr/>
        </p:nvSpPr>
        <p:spPr>
          <a:xfrm>
            <a:off x="8949775" y="1196827"/>
            <a:ext cx="3510576" cy="646331"/>
          </a:xfrm>
          <a:prstGeom prst="rect">
            <a:avLst/>
          </a:prstGeom>
        </p:spPr>
        <p:txBody>
          <a:bodyPr wrap="square">
            <a:spAutoFit/>
          </a:bodyPr>
          <a:lstStyle/>
          <a:p>
            <a:r>
              <a:rPr lang="en-US" b="1" dirty="0">
                <a:solidFill>
                  <a:schemeClr val="bg1"/>
                </a:solidFill>
                <a:latin typeface="Times New Roman" panose="02020603050405020304" pitchFamily="18" charset="0"/>
              </a:rPr>
              <a:t>3.Details of batches once you tap on schedule </a:t>
            </a:r>
            <a:endParaRPr lang="hi-IN" dirty="0"/>
          </a:p>
        </p:txBody>
      </p:sp>
      <p:sp>
        <p:nvSpPr>
          <p:cNvPr id="26" name="Rectangle 25">
            <a:extLst>
              <a:ext uri="{FF2B5EF4-FFF2-40B4-BE49-F238E27FC236}">
                <a16:creationId xmlns:a16="http://schemas.microsoft.com/office/drawing/2014/main" id="{AEAF7B05-AE6F-41AC-AD80-C37A5F7A3DF0}"/>
              </a:ext>
            </a:extLst>
          </p:cNvPr>
          <p:cNvSpPr/>
          <p:nvPr/>
        </p:nvSpPr>
        <p:spPr>
          <a:xfrm>
            <a:off x="11101957" y="6488668"/>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27812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7"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srcRect l="-1" r="59164"/>
          <a:stretch/>
        </p:blipFill>
        <p:spPr>
          <a:xfrm>
            <a:off x="31319" y="1417043"/>
            <a:ext cx="3217276" cy="4975455"/>
          </a:xfrm>
          <a:prstGeom prst="rect">
            <a:avLst/>
          </a:prstGeom>
        </p:spPr>
      </p:pic>
      <p:sp>
        <p:nvSpPr>
          <p:cNvPr id="28" name="Rectangle 27"/>
          <p:cNvSpPr/>
          <p:nvPr/>
        </p:nvSpPr>
        <p:spPr>
          <a:xfrm>
            <a:off x="215037" y="832268"/>
            <a:ext cx="3217276" cy="584775"/>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4. If batch scheduled for same day then Click Start Assessment</a:t>
            </a:r>
          </a:p>
        </p:txBody>
      </p:sp>
      <p:pic>
        <p:nvPicPr>
          <p:cNvPr id="9" name="Picture 8">
            <a:extLst>
              <a:ext uri="{FF2B5EF4-FFF2-40B4-BE49-F238E27FC236}">
                <a16:creationId xmlns:a16="http://schemas.microsoft.com/office/drawing/2014/main" id="{B97E7C71-FB85-4C94-BDF9-2897C0ABCE6E}"/>
              </a:ext>
            </a:extLst>
          </p:cNvPr>
          <p:cNvPicPr>
            <a:picLocks noChangeAspect="1"/>
          </p:cNvPicPr>
          <p:nvPr/>
        </p:nvPicPr>
        <p:blipFill>
          <a:blip r:embed="rId4"/>
          <a:stretch>
            <a:fillRect/>
          </a:stretch>
        </p:blipFill>
        <p:spPr>
          <a:xfrm>
            <a:off x="11198084" y="-6297"/>
            <a:ext cx="967409" cy="827495"/>
          </a:xfrm>
          <a:prstGeom prst="rect">
            <a:avLst/>
          </a:prstGeom>
        </p:spPr>
      </p:pic>
      <p:sp>
        <p:nvSpPr>
          <p:cNvPr id="10" name="Rectangle 9">
            <a:extLst>
              <a:ext uri="{FF2B5EF4-FFF2-40B4-BE49-F238E27FC236}">
                <a16:creationId xmlns:a16="http://schemas.microsoft.com/office/drawing/2014/main" id="{E6A0CA22-CD00-4FD3-B8A7-1437049A7AA8}"/>
              </a:ext>
            </a:extLst>
          </p:cNvPr>
          <p:cNvSpPr/>
          <p:nvPr/>
        </p:nvSpPr>
        <p:spPr>
          <a:xfrm>
            <a:off x="2106630" y="4430234"/>
            <a:ext cx="1196319" cy="584775"/>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Click Start Assessment</a:t>
            </a:r>
          </a:p>
        </p:txBody>
      </p:sp>
      <p:pic>
        <p:nvPicPr>
          <p:cNvPr id="2" name="Picture 1">
            <a:extLst>
              <a:ext uri="{FF2B5EF4-FFF2-40B4-BE49-F238E27FC236}">
                <a16:creationId xmlns:a16="http://schemas.microsoft.com/office/drawing/2014/main" id="{F6572FED-6D07-497F-8A49-A229389593F4}"/>
              </a:ext>
            </a:extLst>
          </p:cNvPr>
          <p:cNvPicPr>
            <a:picLocks noChangeAspect="1"/>
          </p:cNvPicPr>
          <p:nvPr/>
        </p:nvPicPr>
        <p:blipFill>
          <a:blip r:embed="rId5"/>
          <a:stretch>
            <a:fillRect/>
          </a:stretch>
        </p:blipFill>
        <p:spPr>
          <a:xfrm>
            <a:off x="3432313" y="1444017"/>
            <a:ext cx="3217277" cy="4975455"/>
          </a:xfrm>
          <a:prstGeom prst="rect">
            <a:avLst/>
          </a:prstGeom>
        </p:spPr>
      </p:pic>
      <p:sp>
        <p:nvSpPr>
          <p:cNvPr id="12" name="Rectangle 11">
            <a:extLst>
              <a:ext uri="{FF2B5EF4-FFF2-40B4-BE49-F238E27FC236}">
                <a16:creationId xmlns:a16="http://schemas.microsoft.com/office/drawing/2014/main" id="{2B7C5BD4-B526-4010-8BBF-6E4088F48A15}"/>
              </a:ext>
            </a:extLst>
          </p:cNvPr>
          <p:cNvSpPr/>
          <p:nvPr/>
        </p:nvSpPr>
        <p:spPr>
          <a:xfrm>
            <a:off x="3432314" y="832268"/>
            <a:ext cx="3217276" cy="584775"/>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5. If batch scheduled for some other day</a:t>
            </a:r>
          </a:p>
        </p:txBody>
      </p:sp>
      <p:pic>
        <p:nvPicPr>
          <p:cNvPr id="3" name="Picture 2">
            <a:extLst>
              <a:ext uri="{FF2B5EF4-FFF2-40B4-BE49-F238E27FC236}">
                <a16:creationId xmlns:a16="http://schemas.microsoft.com/office/drawing/2014/main" id="{F827A515-8AF4-4DFB-8AA6-3AB1FE5A7B3C}"/>
              </a:ext>
            </a:extLst>
          </p:cNvPr>
          <p:cNvPicPr>
            <a:picLocks noChangeAspect="1"/>
          </p:cNvPicPr>
          <p:nvPr/>
        </p:nvPicPr>
        <p:blipFill>
          <a:blip r:embed="rId6"/>
          <a:stretch>
            <a:fillRect/>
          </a:stretch>
        </p:blipFill>
        <p:spPr>
          <a:xfrm>
            <a:off x="6778954" y="1444016"/>
            <a:ext cx="5381727" cy="4975455"/>
          </a:xfrm>
          <a:prstGeom prst="rect">
            <a:avLst/>
          </a:prstGeom>
        </p:spPr>
      </p:pic>
      <p:sp>
        <p:nvSpPr>
          <p:cNvPr id="15" name="Rectangle 14">
            <a:extLst>
              <a:ext uri="{FF2B5EF4-FFF2-40B4-BE49-F238E27FC236}">
                <a16:creationId xmlns:a16="http://schemas.microsoft.com/office/drawing/2014/main" id="{A60352B6-64FA-4631-9668-8AFDB640A079}"/>
              </a:ext>
            </a:extLst>
          </p:cNvPr>
          <p:cNvSpPr/>
          <p:nvPr/>
        </p:nvSpPr>
        <p:spPr>
          <a:xfrm>
            <a:off x="7335079" y="832268"/>
            <a:ext cx="3217276" cy="338554"/>
          </a:xfrm>
          <a:prstGeom prst="rect">
            <a:avLst/>
          </a:prstGeom>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6. If batch Is reflecting in overdue</a:t>
            </a:r>
          </a:p>
        </p:txBody>
      </p:sp>
      <p:sp>
        <p:nvSpPr>
          <p:cNvPr id="16" name="Rectangle 15">
            <a:extLst>
              <a:ext uri="{FF2B5EF4-FFF2-40B4-BE49-F238E27FC236}">
                <a16:creationId xmlns:a16="http://schemas.microsoft.com/office/drawing/2014/main" id="{2F89334F-80F6-4B0A-A206-8B5682DC76D0}"/>
              </a:ext>
            </a:extLst>
          </p:cNvPr>
          <p:cNvSpPr/>
          <p:nvPr/>
        </p:nvSpPr>
        <p:spPr>
          <a:xfrm>
            <a:off x="4660884" y="103570"/>
            <a:ext cx="2843727" cy="369332"/>
          </a:xfrm>
          <a:prstGeom prst="rect">
            <a:avLst/>
          </a:prstGeom>
        </p:spPr>
        <p:txBody>
          <a:bodyPr wrap="none">
            <a:spAutoFit/>
          </a:bodyPr>
          <a:lstStyle/>
          <a:p>
            <a:r>
              <a:rPr lang="hi-IN" b="1" dirty="0">
                <a:solidFill>
                  <a:schemeClr val="bg1"/>
                </a:solidFill>
                <a:latin typeface="Times New Roman" panose="02020603050405020304" pitchFamily="18" charset="0"/>
              </a:rPr>
              <a:t>Existing/Second Time User</a:t>
            </a:r>
            <a:endParaRPr lang="hi-IN" dirty="0"/>
          </a:p>
        </p:txBody>
      </p:sp>
    </p:spTree>
    <p:extLst>
      <p:ext uri="{BB962C8B-B14F-4D97-AF65-F5344CB8AC3E}">
        <p14:creationId xmlns:p14="http://schemas.microsoft.com/office/powerpoint/2010/main" val="218127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7B799E-F2B6-4F3F-8ED1-B024A7D28DDE}"/>
              </a:ext>
            </a:extLst>
          </p:cNvPr>
          <p:cNvPicPr>
            <a:picLocks noChangeAspect="1"/>
          </p:cNvPicPr>
          <p:nvPr/>
        </p:nvPicPr>
        <p:blipFill>
          <a:blip r:embed="rId2"/>
          <a:stretch>
            <a:fillRect/>
          </a:stretch>
        </p:blipFill>
        <p:spPr>
          <a:xfrm>
            <a:off x="11198084" y="-6297"/>
            <a:ext cx="967409" cy="827495"/>
          </a:xfrm>
          <a:prstGeom prst="rect">
            <a:avLst/>
          </a:prstGeom>
        </p:spPr>
      </p:pic>
      <p:sp>
        <p:nvSpPr>
          <p:cNvPr id="5" name="Rectangle 4">
            <a:extLst>
              <a:ext uri="{FF2B5EF4-FFF2-40B4-BE49-F238E27FC236}">
                <a16:creationId xmlns:a16="http://schemas.microsoft.com/office/drawing/2014/main" id="{6711C31C-69E0-4E48-9CA2-8E9AA7E277AF}"/>
              </a:ext>
            </a:extLst>
          </p:cNvPr>
          <p:cNvSpPr/>
          <p:nvPr/>
        </p:nvSpPr>
        <p:spPr>
          <a:xfrm>
            <a:off x="4080833" y="77064"/>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pic>
        <p:nvPicPr>
          <p:cNvPr id="6" name="Picture 5">
            <a:extLst>
              <a:ext uri="{FF2B5EF4-FFF2-40B4-BE49-F238E27FC236}">
                <a16:creationId xmlns:a16="http://schemas.microsoft.com/office/drawing/2014/main" id="{DE2FDE7F-9AD9-45B6-9A75-07FF5273BD53}"/>
              </a:ext>
            </a:extLst>
          </p:cNvPr>
          <p:cNvPicPr>
            <a:picLocks noChangeAspect="1"/>
          </p:cNvPicPr>
          <p:nvPr/>
        </p:nvPicPr>
        <p:blipFill>
          <a:blip r:embed="rId3"/>
          <a:stretch>
            <a:fillRect/>
          </a:stretch>
        </p:blipFill>
        <p:spPr>
          <a:xfrm>
            <a:off x="143910" y="821198"/>
            <a:ext cx="5436707" cy="5500090"/>
          </a:xfrm>
          <a:prstGeom prst="rect">
            <a:avLst/>
          </a:prstGeom>
        </p:spPr>
      </p:pic>
      <p:pic>
        <p:nvPicPr>
          <p:cNvPr id="7" name="Picture 6">
            <a:extLst>
              <a:ext uri="{FF2B5EF4-FFF2-40B4-BE49-F238E27FC236}">
                <a16:creationId xmlns:a16="http://schemas.microsoft.com/office/drawing/2014/main" id="{06853E4A-9208-44E6-A2CA-884E119EE1D4}"/>
              </a:ext>
            </a:extLst>
          </p:cNvPr>
          <p:cNvPicPr>
            <a:picLocks noChangeAspect="1"/>
          </p:cNvPicPr>
          <p:nvPr/>
        </p:nvPicPr>
        <p:blipFill>
          <a:blip r:embed="rId4"/>
          <a:stretch>
            <a:fillRect/>
          </a:stretch>
        </p:blipFill>
        <p:spPr>
          <a:xfrm>
            <a:off x="5698020" y="821198"/>
            <a:ext cx="6350070" cy="5354315"/>
          </a:xfrm>
          <a:prstGeom prst="rect">
            <a:avLst/>
          </a:prstGeom>
        </p:spPr>
      </p:pic>
      <p:sp>
        <p:nvSpPr>
          <p:cNvPr id="8" name="Rectangle 7">
            <a:extLst>
              <a:ext uri="{FF2B5EF4-FFF2-40B4-BE49-F238E27FC236}">
                <a16:creationId xmlns:a16="http://schemas.microsoft.com/office/drawing/2014/main" id="{1BA2DB13-71E8-451F-AB60-D56FE4DA75BE}"/>
              </a:ext>
            </a:extLst>
          </p:cNvPr>
          <p:cNvSpPr/>
          <p:nvPr/>
        </p:nvSpPr>
        <p:spPr>
          <a:xfrm>
            <a:off x="11313991" y="6488668"/>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155405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7E7C71-FB85-4C94-BDF9-2897C0ABCE6E}"/>
              </a:ext>
            </a:extLst>
          </p:cNvPr>
          <p:cNvPicPr>
            <a:picLocks noChangeAspect="1"/>
          </p:cNvPicPr>
          <p:nvPr/>
        </p:nvPicPr>
        <p:blipFill>
          <a:blip r:embed="rId3"/>
          <a:stretch>
            <a:fillRect/>
          </a:stretch>
        </p:blipFill>
        <p:spPr>
          <a:xfrm>
            <a:off x="11198084" y="-6297"/>
            <a:ext cx="967409" cy="827495"/>
          </a:xfrm>
          <a:prstGeom prst="rect">
            <a:avLst/>
          </a:prstGeom>
        </p:spPr>
      </p:pic>
      <p:sp>
        <p:nvSpPr>
          <p:cNvPr id="2" name="Rectangle 1">
            <a:extLst>
              <a:ext uri="{FF2B5EF4-FFF2-40B4-BE49-F238E27FC236}">
                <a16:creationId xmlns:a16="http://schemas.microsoft.com/office/drawing/2014/main" id="{6FDC5DCB-4019-4852-911D-7CFF0A64A85A}"/>
              </a:ext>
            </a:extLst>
          </p:cNvPr>
          <p:cNvSpPr/>
          <p:nvPr/>
        </p:nvSpPr>
        <p:spPr>
          <a:xfrm>
            <a:off x="4080833" y="77064"/>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pic>
        <p:nvPicPr>
          <p:cNvPr id="3" name="Picture 2">
            <a:extLst>
              <a:ext uri="{FF2B5EF4-FFF2-40B4-BE49-F238E27FC236}">
                <a16:creationId xmlns:a16="http://schemas.microsoft.com/office/drawing/2014/main" id="{41534485-DCBA-46AA-817A-4C4D3A68B93F}"/>
              </a:ext>
            </a:extLst>
          </p:cNvPr>
          <p:cNvPicPr>
            <a:picLocks noChangeAspect="1"/>
          </p:cNvPicPr>
          <p:nvPr/>
        </p:nvPicPr>
        <p:blipFill>
          <a:blip r:embed="rId4"/>
          <a:stretch>
            <a:fillRect/>
          </a:stretch>
        </p:blipFill>
        <p:spPr>
          <a:xfrm>
            <a:off x="136042" y="1099930"/>
            <a:ext cx="3216758" cy="5539409"/>
          </a:xfrm>
          <a:prstGeom prst="rect">
            <a:avLst/>
          </a:prstGeom>
        </p:spPr>
      </p:pic>
      <p:pic>
        <p:nvPicPr>
          <p:cNvPr id="8" name="Picture 7">
            <a:extLst>
              <a:ext uri="{FF2B5EF4-FFF2-40B4-BE49-F238E27FC236}">
                <a16:creationId xmlns:a16="http://schemas.microsoft.com/office/drawing/2014/main" id="{8F496AEB-F564-4033-AE98-771FEED97AED}"/>
              </a:ext>
            </a:extLst>
          </p:cNvPr>
          <p:cNvPicPr>
            <a:picLocks noChangeAspect="1"/>
          </p:cNvPicPr>
          <p:nvPr/>
        </p:nvPicPr>
        <p:blipFill>
          <a:blip r:embed="rId5"/>
          <a:stretch>
            <a:fillRect/>
          </a:stretch>
        </p:blipFill>
        <p:spPr>
          <a:xfrm>
            <a:off x="3428908" y="2087217"/>
            <a:ext cx="2714211" cy="3817662"/>
          </a:xfrm>
          <a:prstGeom prst="rect">
            <a:avLst/>
          </a:prstGeom>
        </p:spPr>
      </p:pic>
      <p:sp>
        <p:nvSpPr>
          <p:cNvPr id="9" name="Rectangle 8">
            <a:extLst>
              <a:ext uri="{FF2B5EF4-FFF2-40B4-BE49-F238E27FC236}">
                <a16:creationId xmlns:a16="http://schemas.microsoft.com/office/drawing/2014/main" id="{89AFB1B6-4C3D-469E-8E3E-C39974C208BC}"/>
              </a:ext>
            </a:extLst>
          </p:cNvPr>
          <p:cNvSpPr/>
          <p:nvPr/>
        </p:nvSpPr>
        <p:spPr>
          <a:xfrm>
            <a:off x="390102" y="451866"/>
            <a:ext cx="2121093" cy="369332"/>
          </a:xfrm>
          <a:prstGeom prst="rect">
            <a:avLst/>
          </a:prstGeom>
        </p:spPr>
        <p:txBody>
          <a:bodyPr wrap="none">
            <a:spAutoFit/>
          </a:bodyPr>
          <a:lstStyle/>
          <a:p>
            <a:r>
              <a:rPr lang="en-US" b="1" dirty="0">
                <a:solidFill>
                  <a:schemeClr val="bg1"/>
                </a:solidFill>
                <a:latin typeface="Times New Roman" panose="02020603050405020304" pitchFamily="18" charset="0"/>
              </a:rPr>
              <a:t>5.Read Instructions</a:t>
            </a:r>
            <a:endParaRPr lang="hi-IN" b="1" dirty="0">
              <a:solidFill>
                <a:schemeClr val="bg1"/>
              </a:solidFill>
              <a:latin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9853C576-0B69-4131-BC6F-EFEA93D9ABF2}"/>
              </a:ext>
            </a:extLst>
          </p:cNvPr>
          <p:cNvCxnSpPr>
            <a:cxnSpLocks/>
          </p:cNvCxnSpPr>
          <p:nvPr/>
        </p:nvCxnSpPr>
        <p:spPr>
          <a:xfrm>
            <a:off x="2625173" y="1941443"/>
            <a:ext cx="1019175" cy="3511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DDD7C4AA-05AF-4056-AABB-04B63D094F99}"/>
              </a:ext>
            </a:extLst>
          </p:cNvPr>
          <p:cNvCxnSpPr>
            <a:cxnSpLocks/>
          </p:cNvCxnSpPr>
          <p:nvPr/>
        </p:nvCxnSpPr>
        <p:spPr>
          <a:xfrm>
            <a:off x="2358795" y="3906080"/>
            <a:ext cx="1394054" cy="1633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6" name="Picture 15">
            <a:extLst>
              <a:ext uri="{FF2B5EF4-FFF2-40B4-BE49-F238E27FC236}">
                <a16:creationId xmlns:a16="http://schemas.microsoft.com/office/drawing/2014/main" id="{46669BA6-88B4-46F9-873A-6FBEDF94A0FD}"/>
              </a:ext>
            </a:extLst>
          </p:cNvPr>
          <p:cNvPicPr>
            <a:picLocks noChangeAspect="1"/>
          </p:cNvPicPr>
          <p:nvPr/>
        </p:nvPicPr>
        <p:blipFill>
          <a:blip r:embed="rId6"/>
          <a:stretch>
            <a:fillRect/>
          </a:stretch>
        </p:blipFill>
        <p:spPr>
          <a:xfrm>
            <a:off x="6160420" y="1099930"/>
            <a:ext cx="6086475" cy="5420140"/>
          </a:xfrm>
          <a:prstGeom prst="rect">
            <a:avLst/>
          </a:prstGeom>
        </p:spPr>
      </p:pic>
      <p:sp>
        <p:nvSpPr>
          <p:cNvPr id="17" name="Rectangle 16">
            <a:extLst>
              <a:ext uri="{FF2B5EF4-FFF2-40B4-BE49-F238E27FC236}">
                <a16:creationId xmlns:a16="http://schemas.microsoft.com/office/drawing/2014/main" id="{9A280470-F6C0-4E6E-8917-32CE4016D64B}"/>
              </a:ext>
            </a:extLst>
          </p:cNvPr>
          <p:cNvSpPr/>
          <p:nvPr/>
        </p:nvSpPr>
        <p:spPr>
          <a:xfrm>
            <a:off x="7526838" y="446396"/>
            <a:ext cx="3353637" cy="646331"/>
          </a:xfrm>
          <a:prstGeom prst="rect">
            <a:avLst/>
          </a:prstGeom>
        </p:spPr>
        <p:txBody>
          <a:bodyPr wrap="square">
            <a:spAutoFit/>
          </a:bodyPr>
          <a:lstStyle/>
          <a:p>
            <a:r>
              <a:rPr lang="en-US" b="1" dirty="0">
                <a:solidFill>
                  <a:schemeClr val="bg1"/>
                </a:solidFill>
                <a:latin typeface="Times New Roman" panose="02020603050405020304" pitchFamily="18" charset="0"/>
              </a:rPr>
              <a:t>6.Once clicked Next in step 5 This page will appear</a:t>
            </a:r>
            <a:endParaRPr lang="hi-IN" b="1" dirty="0">
              <a:solidFill>
                <a:schemeClr val="bg1"/>
              </a:solidFill>
              <a:latin typeface="Times New Roman" panose="02020603050405020304" pitchFamily="18" charset="0"/>
            </a:endParaRPr>
          </a:p>
        </p:txBody>
      </p:sp>
      <p:sp>
        <p:nvSpPr>
          <p:cNvPr id="18" name="Rectangle 17">
            <a:extLst>
              <a:ext uri="{FF2B5EF4-FFF2-40B4-BE49-F238E27FC236}">
                <a16:creationId xmlns:a16="http://schemas.microsoft.com/office/drawing/2014/main" id="{25D6C56A-8378-4EA4-B807-9833D81BC877}"/>
              </a:ext>
            </a:extLst>
          </p:cNvPr>
          <p:cNvSpPr/>
          <p:nvPr/>
        </p:nvSpPr>
        <p:spPr>
          <a:xfrm>
            <a:off x="11353747" y="6541676"/>
            <a:ext cx="857927" cy="369332"/>
          </a:xfrm>
          <a:prstGeom prst="rect">
            <a:avLst/>
          </a:prstGeom>
        </p:spPr>
        <p:txBody>
          <a:bodyPr wrap="non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212524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E1AC64-E4F1-4D07-89A3-DB163DB76A26}"/>
              </a:ext>
            </a:extLst>
          </p:cNvPr>
          <p:cNvPicPr>
            <a:picLocks noChangeAspect="1"/>
          </p:cNvPicPr>
          <p:nvPr/>
        </p:nvPicPr>
        <p:blipFill>
          <a:blip r:embed="rId2"/>
          <a:stretch>
            <a:fillRect/>
          </a:stretch>
        </p:blipFill>
        <p:spPr>
          <a:xfrm>
            <a:off x="11198084" y="-6297"/>
            <a:ext cx="967409" cy="827495"/>
          </a:xfrm>
          <a:prstGeom prst="rect">
            <a:avLst/>
          </a:prstGeom>
        </p:spPr>
      </p:pic>
      <p:sp>
        <p:nvSpPr>
          <p:cNvPr id="5" name="Rectangle 4">
            <a:extLst>
              <a:ext uri="{FF2B5EF4-FFF2-40B4-BE49-F238E27FC236}">
                <a16:creationId xmlns:a16="http://schemas.microsoft.com/office/drawing/2014/main" id="{F8338BC1-8C2B-4511-9761-8E50ECD709F0}"/>
              </a:ext>
            </a:extLst>
          </p:cNvPr>
          <p:cNvSpPr/>
          <p:nvPr/>
        </p:nvSpPr>
        <p:spPr>
          <a:xfrm>
            <a:off x="4080833" y="77064"/>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pic>
        <p:nvPicPr>
          <p:cNvPr id="6" name="Picture 5">
            <a:extLst>
              <a:ext uri="{FF2B5EF4-FFF2-40B4-BE49-F238E27FC236}">
                <a16:creationId xmlns:a16="http://schemas.microsoft.com/office/drawing/2014/main" id="{892D364E-9597-455F-8BDA-9D4931BBB650}"/>
              </a:ext>
            </a:extLst>
          </p:cNvPr>
          <p:cNvPicPr>
            <a:picLocks noChangeAspect="1"/>
          </p:cNvPicPr>
          <p:nvPr/>
        </p:nvPicPr>
        <p:blipFill>
          <a:blip r:embed="rId3"/>
          <a:stretch>
            <a:fillRect/>
          </a:stretch>
        </p:blipFill>
        <p:spPr>
          <a:xfrm>
            <a:off x="223217" y="1829243"/>
            <a:ext cx="3076574" cy="4886673"/>
          </a:xfrm>
          <a:prstGeom prst="rect">
            <a:avLst/>
          </a:prstGeom>
        </p:spPr>
      </p:pic>
      <p:sp>
        <p:nvSpPr>
          <p:cNvPr id="7" name="Rectangle 6">
            <a:extLst>
              <a:ext uri="{FF2B5EF4-FFF2-40B4-BE49-F238E27FC236}">
                <a16:creationId xmlns:a16="http://schemas.microsoft.com/office/drawing/2014/main" id="{D1E2862D-A7EF-4A91-A855-953C2941627E}"/>
              </a:ext>
            </a:extLst>
          </p:cNvPr>
          <p:cNvSpPr/>
          <p:nvPr/>
        </p:nvSpPr>
        <p:spPr>
          <a:xfrm>
            <a:off x="223217" y="592093"/>
            <a:ext cx="3353637" cy="1200329"/>
          </a:xfrm>
          <a:prstGeom prst="rect">
            <a:avLst/>
          </a:prstGeom>
        </p:spPr>
        <p:txBody>
          <a:bodyPr wrap="square">
            <a:spAutoFit/>
          </a:bodyPr>
          <a:lstStyle/>
          <a:p>
            <a:r>
              <a:rPr lang="en-US" b="1" dirty="0">
                <a:solidFill>
                  <a:schemeClr val="bg1"/>
                </a:solidFill>
                <a:latin typeface="Times New Roman" panose="02020603050405020304" pitchFamily="18" charset="0"/>
              </a:rPr>
              <a:t>7.After Clicking the Picture this screen will appear with your complete Geo tag. This will get online submitted to NSDC</a:t>
            </a:r>
            <a:endParaRPr lang="hi-IN" b="1" dirty="0">
              <a:solidFill>
                <a:schemeClr val="bg1"/>
              </a:solidFill>
              <a:latin typeface="Times New Roman" panose="02020603050405020304" pitchFamily="18" charset="0"/>
            </a:endParaRPr>
          </a:p>
        </p:txBody>
      </p:sp>
      <p:pic>
        <p:nvPicPr>
          <p:cNvPr id="8" name="Picture 7">
            <a:extLst>
              <a:ext uri="{FF2B5EF4-FFF2-40B4-BE49-F238E27FC236}">
                <a16:creationId xmlns:a16="http://schemas.microsoft.com/office/drawing/2014/main" id="{31BB365A-1FCB-47A3-978C-38E2196AC827}"/>
              </a:ext>
            </a:extLst>
          </p:cNvPr>
          <p:cNvPicPr>
            <a:picLocks noChangeAspect="1"/>
          </p:cNvPicPr>
          <p:nvPr/>
        </p:nvPicPr>
        <p:blipFill rotWithShape="1">
          <a:blip r:embed="rId4"/>
          <a:srcRect t="2098"/>
          <a:stretch/>
        </p:blipFill>
        <p:spPr>
          <a:xfrm>
            <a:off x="3905902" y="1561090"/>
            <a:ext cx="3879306" cy="5333732"/>
          </a:xfrm>
          <a:prstGeom prst="rect">
            <a:avLst/>
          </a:prstGeom>
        </p:spPr>
      </p:pic>
      <p:pic>
        <p:nvPicPr>
          <p:cNvPr id="9" name="Picture 8">
            <a:extLst>
              <a:ext uri="{FF2B5EF4-FFF2-40B4-BE49-F238E27FC236}">
                <a16:creationId xmlns:a16="http://schemas.microsoft.com/office/drawing/2014/main" id="{82405D8B-78BC-4C7C-B5BB-75BAAA87EABD}"/>
              </a:ext>
            </a:extLst>
          </p:cNvPr>
          <p:cNvPicPr>
            <a:picLocks noChangeAspect="1"/>
          </p:cNvPicPr>
          <p:nvPr/>
        </p:nvPicPr>
        <p:blipFill rotWithShape="1">
          <a:blip r:embed="rId5"/>
          <a:srcRect t="3012"/>
          <a:stretch/>
        </p:blipFill>
        <p:spPr>
          <a:xfrm>
            <a:off x="8043466" y="1561090"/>
            <a:ext cx="3647644" cy="5229775"/>
          </a:xfrm>
          <a:prstGeom prst="rect">
            <a:avLst/>
          </a:prstGeom>
        </p:spPr>
      </p:pic>
      <p:pic>
        <p:nvPicPr>
          <p:cNvPr id="10" name="Picture 9">
            <a:extLst>
              <a:ext uri="{FF2B5EF4-FFF2-40B4-BE49-F238E27FC236}">
                <a16:creationId xmlns:a16="http://schemas.microsoft.com/office/drawing/2014/main" id="{90490072-813B-4E8A-95E9-163B1FC8D6D0}"/>
              </a:ext>
            </a:extLst>
          </p:cNvPr>
          <p:cNvPicPr>
            <a:picLocks noChangeAspect="1"/>
          </p:cNvPicPr>
          <p:nvPr/>
        </p:nvPicPr>
        <p:blipFill>
          <a:blip r:embed="rId6"/>
          <a:stretch>
            <a:fillRect/>
          </a:stretch>
        </p:blipFill>
        <p:spPr>
          <a:xfrm>
            <a:off x="10538979" y="2447925"/>
            <a:ext cx="895350" cy="742950"/>
          </a:xfrm>
          <a:prstGeom prst="rect">
            <a:avLst/>
          </a:prstGeom>
        </p:spPr>
      </p:pic>
      <p:sp>
        <p:nvSpPr>
          <p:cNvPr id="11" name="Rectangle 10">
            <a:extLst>
              <a:ext uri="{FF2B5EF4-FFF2-40B4-BE49-F238E27FC236}">
                <a16:creationId xmlns:a16="http://schemas.microsoft.com/office/drawing/2014/main" id="{8C73E211-686D-4D03-B3F9-EB8FC30D3EA6}"/>
              </a:ext>
            </a:extLst>
          </p:cNvPr>
          <p:cNvSpPr/>
          <p:nvPr/>
        </p:nvSpPr>
        <p:spPr>
          <a:xfrm>
            <a:off x="4285008" y="857209"/>
            <a:ext cx="7406102" cy="369332"/>
          </a:xfrm>
          <a:prstGeom prst="rect">
            <a:avLst/>
          </a:prstGeom>
        </p:spPr>
        <p:txBody>
          <a:bodyPr wrap="square">
            <a:spAutoFit/>
          </a:bodyPr>
          <a:lstStyle/>
          <a:p>
            <a:r>
              <a:rPr lang="en-US" b="1" dirty="0">
                <a:solidFill>
                  <a:schemeClr val="bg1"/>
                </a:solidFill>
                <a:latin typeface="Times New Roman" panose="02020603050405020304" pitchFamily="18" charset="0"/>
              </a:rPr>
              <a:t>8. Click Next in step 7, you will get redirected to Aadhar Authentication</a:t>
            </a:r>
            <a:endParaRPr lang="hi-IN" b="1" dirty="0">
              <a:solidFill>
                <a:schemeClr val="bg1"/>
              </a:solidFill>
              <a:latin typeface="Times New Roman" panose="02020603050405020304" pitchFamily="18" charset="0"/>
            </a:endParaRPr>
          </a:p>
        </p:txBody>
      </p:sp>
      <p:sp>
        <p:nvSpPr>
          <p:cNvPr id="12" name="Rectangle 11">
            <a:extLst>
              <a:ext uri="{FF2B5EF4-FFF2-40B4-BE49-F238E27FC236}">
                <a16:creationId xmlns:a16="http://schemas.microsoft.com/office/drawing/2014/main" id="{6702A854-FEC9-4C66-9B7B-A991EFB3A985}"/>
              </a:ext>
            </a:extLst>
          </p:cNvPr>
          <p:cNvSpPr/>
          <p:nvPr/>
        </p:nvSpPr>
        <p:spPr>
          <a:xfrm>
            <a:off x="11393503" y="6554928"/>
            <a:ext cx="798497" cy="646331"/>
          </a:xfrm>
          <a:prstGeom prst="rect">
            <a:avLst/>
          </a:prstGeom>
        </p:spPr>
        <p:txBody>
          <a:bodyPr wrap="squar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9327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06656B-48D3-4DC1-88F0-9A1AD49A8A95}"/>
              </a:ext>
            </a:extLst>
          </p:cNvPr>
          <p:cNvSpPr/>
          <p:nvPr/>
        </p:nvSpPr>
        <p:spPr>
          <a:xfrm>
            <a:off x="1488541" y="4377270"/>
            <a:ext cx="8622868" cy="400110"/>
          </a:xfrm>
          <a:prstGeom prst="rect">
            <a:avLst/>
          </a:prstGeom>
        </p:spPr>
        <p:txBody>
          <a:bodyPr wrap="square">
            <a:spAutoFit/>
          </a:bodyPr>
          <a:lstStyle/>
          <a:p>
            <a:r>
              <a:rPr lang="hi-IN" sz="2000" b="1" dirty="0">
                <a:solidFill>
                  <a:schemeClr val="bg1"/>
                </a:solidFill>
                <a:latin typeface="Times New Roman" panose="02020603050405020304" pitchFamily="18" charset="0"/>
              </a:rPr>
              <a:t>• Captures photograph throughout the assessment </a:t>
            </a:r>
          </a:p>
        </p:txBody>
      </p:sp>
      <p:sp>
        <p:nvSpPr>
          <p:cNvPr id="5" name="Rectangle 4">
            <a:extLst>
              <a:ext uri="{FF2B5EF4-FFF2-40B4-BE49-F238E27FC236}">
                <a16:creationId xmlns:a16="http://schemas.microsoft.com/office/drawing/2014/main" id="{2D121DE3-6574-48FA-834D-72EF4FDD2F0D}"/>
              </a:ext>
            </a:extLst>
          </p:cNvPr>
          <p:cNvSpPr/>
          <p:nvPr/>
        </p:nvSpPr>
        <p:spPr>
          <a:xfrm>
            <a:off x="3879417" y="236090"/>
            <a:ext cx="6457204" cy="400110"/>
          </a:xfrm>
          <a:prstGeom prst="rect">
            <a:avLst/>
          </a:prstGeom>
        </p:spPr>
        <p:txBody>
          <a:bodyPr wrap="square">
            <a:spAutoFit/>
          </a:bodyPr>
          <a:lstStyle/>
          <a:p>
            <a:r>
              <a:rPr lang="hi-IN" sz="2000" b="1" dirty="0">
                <a:solidFill>
                  <a:schemeClr val="bg1"/>
                </a:solidFill>
                <a:latin typeface="Times New Roman" panose="02020603050405020304" pitchFamily="18" charset="0"/>
              </a:rPr>
              <a:t>Key features of the Assessor Application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13E57DA-484E-4378-AD7F-D2220EB501E4}"/>
              </a:ext>
            </a:extLst>
          </p:cNvPr>
          <p:cNvSpPr/>
          <p:nvPr/>
        </p:nvSpPr>
        <p:spPr>
          <a:xfrm>
            <a:off x="1462037" y="1024631"/>
            <a:ext cx="6225650" cy="400110"/>
          </a:xfrm>
          <a:prstGeom prst="rect">
            <a:avLst/>
          </a:prstGeom>
        </p:spPr>
        <p:txBody>
          <a:bodyPr wrap="square">
            <a:spAutoFit/>
          </a:bodyPr>
          <a:lstStyle/>
          <a:p>
            <a:r>
              <a:rPr lang="hi-IN" sz="2000" b="1" dirty="0">
                <a:solidFill>
                  <a:schemeClr val="bg1"/>
                </a:solidFill>
                <a:latin typeface="Times New Roman" panose="02020603050405020304" pitchFamily="18" charset="0"/>
              </a:rPr>
              <a:t>• Captures geo-location of the assessor.</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64E85A2-A120-4C81-BEE1-B9D439ACAFDF}"/>
              </a:ext>
            </a:extLst>
          </p:cNvPr>
          <p:cNvSpPr/>
          <p:nvPr/>
        </p:nvSpPr>
        <p:spPr>
          <a:xfrm>
            <a:off x="1488540" y="1741588"/>
            <a:ext cx="9325233" cy="400110"/>
          </a:xfrm>
          <a:prstGeom prst="rect">
            <a:avLst/>
          </a:prstGeom>
        </p:spPr>
        <p:txBody>
          <a:bodyPr wrap="square">
            <a:spAutoFit/>
          </a:bodyPr>
          <a:lstStyle/>
          <a:p>
            <a:r>
              <a:rPr lang="hi-IN" sz="2000" b="1" dirty="0">
                <a:solidFill>
                  <a:schemeClr val="bg1"/>
                </a:solidFill>
                <a:latin typeface="Times New Roman" panose="02020603050405020304" pitchFamily="18" charset="0"/>
              </a:rPr>
              <a:t>• Authenticate the Assessor through Aadhaar at the start and end of assessment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577EF1B-AD36-4AE2-A226-641DCD6EE0C7}"/>
              </a:ext>
            </a:extLst>
          </p:cNvPr>
          <p:cNvSpPr/>
          <p:nvPr/>
        </p:nvSpPr>
        <p:spPr>
          <a:xfrm>
            <a:off x="1462037" y="2592617"/>
            <a:ext cx="8874584" cy="707886"/>
          </a:xfrm>
          <a:prstGeom prst="rect">
            <a:avLst/>
          </a:prstGeom>
        </p:spPr>
        <p:txBody>
          <a:bodyPr wrap="square">
            <a:spAutoFit/>
          </a:bodyPr>
          <a:lstStyle/>
          <a:p>
            <a:r>
              <a:rPr lang="hi-IN" sz="2000" b="1" dirty="0">
                <a:solidFill>
                  <a:schemeClr val="bg1"/>
                </a:solidFill>
                <a:latin typeface="Times New Roman" panose="02020603050405020304" pitchFamily="18" charset="0"/>
              </a:rPr>
              <a:t>• Capture the attendance of candidates during the assessment through Bio-authentication with UIDAI.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89AFA79-9CD7-4286-8E07-9282B4590691}"/>
              </a:ext>
            </a:extLst>
          </p:cNvPr>
          <p:cNvSpPr/>
          <p:nvPr/>
        </p:nvSpPr>
        <p:spPr>
          <a:xfrm>
            <a:off x="1464139" y="3535500"/>
            <a:ext cx="8108011" cy="400110"/>
          </a:xfrm>
          <a:prstGeom prst="rect">
            <a:avLst/>
          </a:prstGeom>
        </p:spPr>
        <p:txBody>
          <a:bodyPr wrap="square">
            <a:spAutoFit/>
          </a:bodyPr>
          <a:lstStyle/>
          <a:p>
            <a:r>
              <a:rPr lang="hi-IN" sz="2000" b="1" dirty="0">
                <a:solidFill>
                  <a:schemeClr val="bg1"/>
                </a:solidFill>
                <a:latin typeface="Times New Roman" panose="02020603050405020304" pitchFamily="18" charset="0"/>
              </a:rPr>
              <a:t>• Captures the time in and time out of the Assessor.</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7CE5156-8085-4E74-A502-ACB5C4C94664}"/>
              </a:ext>
            </a:extLst>
          </p:cNvPr>
          <p:cNvPicPr>
            <a:picLocks noChangeAspect="1"/>
          </p:cNvPicPr>
          <p:nvPr/>
        </p:nvPicPr>
        <p:blipFill>
          <a:blip r:embed="rId3"/>
          <a:stretch>
            <a:fillRect/>
          </a:stretch>
        </p:blipFill>
        <p:spPr>
          <a:xfrm>
            <a:off x="10888989" y="4214"/>
            <a:ext cx="1303011" cy="1082819"/>
          </a:xfrm>
          <a:prstGeom prst="rect">
            <a:avLst/>
          </a:prstGeom>
        </p:spPr>
      </p:pic>
    </p:spTree>
    <p:extLst>
      <p:ext uri="{BB962C8B-B14F-4D97-AF65-F5344CB8AC3E}">
        <p14:creationId xmlns:p14="http://schemas.microsoft.com/office/powerpoint/2010/main" val="38093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1061" y="1234568"/>
            <a:ext cx="5042079" cy="5213433"/>
          </a:xfrm>
          <a:prstGeom prst="rect">
            <a:avLst/>
          </a:prstGeom>
        </p:spPr>
      </p:pic>
      <p:pic>
        <p:nvPicPr>
          <p:cNvPr id="5" name="Picture 4"/>
          <p:cNvPicPr>
            <a:picLocks noChangeAspect="1"/>
          </p:cNvPicPr>
          <p:nvPr/>
        </p:nvPicPr>
        <p:blipFill>
          <a:blip r:embed="rId4"/>
          <a:stretch>
            <a:fillRect/>
          </a:stretch>
        </p:blipFill>
        <p:spPr>
          <a:xfrm>
            <a:off x="5888476" y="1234568"/>
            <a:ext cx="5461558" cy="5213433"/>
          </a:xfrm>
          <a:prstGeom prst="rect">
            <a:avLst/>
          </a:prstGeom>
        </p:spPr>
      </p:pic>
      <p:pic>
        <p:nvPicPr>
          <p:cNvPr id="7" name="Picture 6">
            <a:extLst>
              <a:ext uri="{FF2B5EF4-FFF2-40B4-BE49-F238E27FC236}">
                <a16:creationId xmlns:a16="http://schemas.microsoft.com/office/drawing/2014/main" id="{B97E7C71-FB85-4C94-BDF9-2897C0ABCE6E}"/>
              </a:ext>
            </a:extLst>
          </p:cNvPr>
          <p:cNvPicPr>
            <a:picLocks noChangeAspect="1"/>
          </p:cNvPicPr>
          <p:nvPr/>
        </p:nvPicPr>
        <p:blipFill>
          <a:blip r:embed="rId5"/>
          <a:stretch>
            <a:fillRect/>
          </a:stretch>
        </p:blipFill>
        <p:spPr>
          <a:xfrm>
            <a:off x="11198084" y="-6297"/>
            <a:ext cx="967409" cy="827495"/>
          </a:xfrm>
          <a:prstGeom prst="rect">
            <a:avLst/>
          </a:prstGeom>
        </p:spPr>
      </p:pic>
      <p:pic>
        <p:nvPicPr>
          <p:cNvPr id="8" name="Picture 7">
            <a:extLst>
              <a:ext uri="{FF2B5EF4-FFF2-40B4-BE49-F238E27FC236}">
                <a16:creationId xmlns:a16="http://schemas.microsoft.com/office/drawing/2014/main" id="{053690DC-3EBE-42D7-B18E-1ED0533C043F}"/>
              </a:ext>
            </a:extLst>
          </p:cNvPr>
          <p:cNvPicPr>
            <a:picLocks noChangeAspect="1"/>
          </p:cNvPicPr>
          <p:nvPr/>
        </p:nvPicPr>
        <p:blipFill>
          <a:blip r:embed="rId5"/>
          <a:stretch>
            <a:fillRect/>
          </a:stretch>
        </p:blipFill>
        <p:spPr>
          <a:xfrm>
            <a:off x="11198084" y="-6297"/>
            <a:ext cx="967409" cy="827495"/>
          </a:xfrm>
          <a:prstGeom prst="rect">
            <a:avLst/>
          </a:prstGeom>
        </p:spPr>
      </p:pic>
      <p:sp>
        <p:nvSpPr>
          <p:cNvPr id="9" name="Rectangle 8">
            <a:extLst>
              <a:ext uri="{FF2B5EF4-FFF2-40B4-BE49-F238E27FC236}">
                <a16:creationId xmlns:a16="http://schemas.microsoft.com/office/drawing/2014/main" id="{12BCE8E7-6485-423F-AB0E-4DA03AAC6A80}"/>
              </a:ext>
            </a:extLst>
          </p:cNvPr>
          <p:cNvSpPr/>
          <p:nvPr/>
        </p:nvSpPr>
        <p:spPr>
          <a:xfrm>
            <a:off x="4080833" y="77064"/>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sp>
        <p:nvSpPr>
          <p:cNvPr id="10" name="Rectangle 9">
            <a:extLst>
              <a:ext uri="{FF2B5EF4-FFF2-40B4-BE49-F238E27FC236}">
                <a16:creationId xmlns:a16="http://schemas.microsoft.com/office/drawing/2014/main" id="{EE86BD70-755B-4596-A4F1-3E09F2E0D483}"/>
              </a:ext>
            </a:extLst>
          </p:cNvPr>
          <p:cNvSpPr/>
          <p:nvPr/>
        </p:nvSpPr>
        <p:spPr>
          <a:xfrm>
            <a:off x="269598" y="845514"/>
            <a:ext cx="9484002" cy="369332"/>
          </a:xfrm>
          <a:prstGeom prst="rect">
            <a:avLst/>
          </a:prstGeom>
        </p:spPr>
        <p:txBody>
          <a:bodyPr wrap="square">
            <a:spAutoFit/>
          </a:bodyPr>
          <a:lstStyle/>
          <a:p>
            <a:r>
              <a:rPr lang="en-US" b="1" dirty="0">
                <a:solidFill>
                  <a:schemeClr val="bg1"/>
                </a:solidFill>
                <a:latin typeface="Times New Roman" panose="02020603050405020304" pitchFamily="18" charset="0"/>
              </a:rPr>
              <a:t>9. After Successful bio-authentication again, the TC Feed back form will appear on the screen </a:t>
            </a:r>
            <a:endParaRPr lang="hi-IN" b="1" dirty="0">
              <a:solidFill>
                <a:schemeClr val="bg1"/>
              </a:solidFill>
              <a:latin typeface="Times New Roman" panose="02020603050405020304" pitchFamily="18" charset="0"/>
            </a:endParaRPr>
          </a:p>
        </p:txBody>
      </p:sp>
      <p:sp>
        <p:nvSpPr>
          <p:cNvPr id="11" name="Rectangle 10">
            <a:extLst>
              <a:ext uri="{FF2B5EF4-FFF2-40B4-BE49-F238E27FC236}">
                <a16:creationId xmlns:a16="http://schemas.microsoft.com/office/drawing/2014/main" id="{E0E52C89-FE2D-4351-9AE2-34B2E219C058}"/>
              </a:ext>
            </a:extLst>
          </p:cNvPr>
          <p:cNvSpPr/>
          <p:nvPr/>
        </p:nvSpPr>
        <p:spPr>
          <a:xfrm>
            <a:off x="11393503" y="6554928"/>
            <a:ext cx="798497" cy="646331"/>
          </a:xfrm>
          <a:prstGeom prst="rect">
            <a:avLst/>
          </a:prstGeom>
        </p:spPr>
        <p:txBody>
          <a:bodyPr wrap="squar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34520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7E7C71-FB85-4C94-BDF9-2897C0ABCE6E}"/>
              </a:ext>
            </a:extLst>
          </p:cNvPr>
          <p:cNvPicPr>
            <a:picLocks noChangeAspect="1"/>
          </p:cNvPicPr>
          <p:nvPr/>
        </p:nvPicPr>
        <p:blipFill>
          <a:blip r:embed="rId3"/>
          <a:stretch>
            <a:fillRect/>
          </a:stretch>
        </p:blipFill>
        <p:spPr>
          <a:xfrm>
            <a:off x="11198084" y="-6297"/>
            <a:ext cx="967409" cy="827495"/>
          </a:xfrm>
          <a:prstGeom prst="rect">
            <a:avLst/>
          </a:prstGeom>
        </p:spPr>
      </p:pic>
      <p:pic>
        <p:nvPicPr>
          <p:cNvPr id="3" name="Picture 2">
            <a:extLst>
              <a:ext uri="{FF2B5EF4-FFF2-40B4-BE49-F238E27FC236}">
                <a16:creationId xmlns:a16="http://schemas.microsoft.com/office/drawing/2014/main" id="{90825B6D-C217-4D04-8036-F4BB3B4FF5BF}"/>
              </a:ext>
            </a:extLst>
          </p:cNvPr>
          <p:cNvPicPr>
            <a:picLocks noChangeAspect="1"/>
          </p:cNvPicPr>
          <p:nvPr/>
        </p:nvPicPr>
        <p:blipFill rotWithShape="1">
          <a:blip r:embed="rId4"/>
          <a:srcRect/>
          <a:stretch/>
        </p:blipFill>
        <p:spPr>
          <a:xfrm>
            <a:off x="150327" y="1005864"/>
            <a:ext cx="2884419" cy="5069993"/>
          </a:xfrm>
          <a:prstGeom prst="rect">
            <a:avLst/>
          </a:prstGeom>
        </p:spPr>
      </p:pic>
      <p:pic>
        <p:nvPicPr>
          <p:cNvPr id="11" name="Picture 10">
            <a:extLst>
              <a:ext uri="{FF2B5EF4-FFF2-40B4-BE49-F238E27FC236}">
                <a16:creationId xmlns:a16="http://schemas.microsoft.com/office/drawing/2014/main" id="{B29C8C73-E709-4370-8307-414A6599B732}"/>
              </a:ext>
            </a:extLst>
          </p:cNvPr>
          <p:cNvPicPr>
            <a:picLocks noChangeAspect="1"/>
          </p:cNvPicPr>
          <p:nvPr/>
        </p:nvPicPr>
        <p:blipFill rotWithShape="1">
          <a:blip r:embed="rId5"/>
          <a:srcRect r="1594" b="2634"/>
          <a:stretch/>
        </p:blipFill>
        <p:spPr>
          <a:xfrm>
            <a:off x="4358626" y="1005864"/>
            <a:ext cx="3273494" cy="4937472"/>
          </a:xfrm>
          <a:prstGeom prst="rect">
            <a:avLst/>
          </a:prstGeom>
        </p:spPr>
      </p:pic>
      <p:sp>
        <p:nvSpPr>
          <p:cNvPr id="13" name="Rectangle 12">
            <a:extLst>
              <a:ext uri="{FF2B5EF4-FFF2-40B4-BE49-F238E27FC236}">
                <a16:creationId xmlns:a16="http://schemas.microsoft.com/office/drawing/2014/main" id="{1F5100B4-F334-418A-8391-5A45197BC90E}"/>
              </a:ext>
            </a:extLst>
          </p:cNvPr>
          <p:cNvSpPr/>
          <p:nvPr/>
        </p:nvSpPr>
        <p:spPr>
          <a:xfrm>
            <a:off x="4080833" y="77064"/>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sp>
        <p:nvSpPr>
          <p:cNvPr id="14" name="Rectangle 13">
            <a:extLst>
              <a:ext uri="{FF2B5EF4-FFF2-40B4-BE49-F238E27FC236}">
                <a16:creationId xmlns:a16="http://schemas.microsoft.com/office/drawing/2014/main" id="{DE2C3479-EE24-4F25-AE20-621B82BF43D4}"/>
              </a:ext>
            </a:extLst>
          </p:cNvPr>
          <p:cNvSpPr/>
          <p:nvPr/>
        </p:nvSpPr>
        <p:spPr>
          <a:xfrm>
            <a:off x="487074" y="636532"/>
            <a:ext cx="2210926" cy="369332"/>
          </a:xfrm>
          <a:prstGeom prst="rect">
            <a:avLst/>
          </a:prstGeom>
        </p:spPr>
        <p:txBody>
          <a:bodyPr wrap="none">
            <a:spAutoFit/>
          </a:bodyPr>
          <a:lstStyle/>
          <a:p>
            <a:r>
              <a:rPr lang="en-US" b="1" dirty="0">
                <a:solidFill>
                  <a:schemeClr val="bg1"/>
                </a:solidFill>
                <a:latin typeface="Times New Roman" panose="02020603050405020304" pitchFamily="18" charset="0"/>
              </a:rPr>
              <a:t>10.Mark Attendance</a:t>
            </a:r>
            <a:endParaRPr lang="hi-IN" b="1" dirty="0">
              <a:solidFill>
                <a:schemeClr val="bg1"/>
              </a:solidFill>
              <a:latin typeface="Times New Roman" panose="02020603050405020304" pitchFamily="18" charset="0"/>
            </a:endParaRPr>
          </a:p>
        </p:txBody>
      </p:sp>
      <p:sp>
        <p:nvSpPr>
          <p:cNvPr id="16" name="Rectangle 15">
            <a:extLst>
              <a:ext uri="{FF2B5EF4-FFF2-40B4-BE49-F238E27FC236}">
                <a16:creationId xmlns:a16="http://schemas.microsoft.com/office/drawing/2014/main" id="{347CDF3E-1B90-4330-8055-874EA4F22183}"/>
              </a:ext>
            </a:extLst>
          </p:cNvPr>
          <p:cNvSpPr/>
          <p:nvPr/>
        </p:nvSpPr>
        <p:spPr>
          <a:xfrm>
            <a:off x="3034746" y="1451540"/>
            <a:ext cx="1139689" cy="523220"/>
          </a:xfrm>
          <a:prstGeom prst="rect">
            <a:avLst/>
          </a:prstGeom>
        </p:spPr>
        <p:txBody>
          <a:bodyPr wrap="square">
            <a:spAutoFit/>
          </a:bodyPr>
          <a:lstStyle/>
          <a:p>
            <a:r>
              <a:rPr lang="en-US" sz="1400" b="1" dirty="0">
                <a:solidFill>
                  <a:schemeClr val="bg1"/>
                </a:solidFill>
                <a:latin typeface="Times New Roman" panose="02020603050405020304" pitchFamily="18" charset="0"/>
              </a:rPr>
              <a:t>Click Mark Attendance</a:t>
            </a:r>
            <a:endParaRPr lang="hi-IN" sz="1400" b="1" dirty="0">
              <a:solidFill>
                <a:schemeClr val="bg1"/>
              </a:solidFill>
              <a:latin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46AA9463-C56E-4BCB-845C-F17DB4D56FCD}"/>
              </a:ext>
            </a:extLst>
          </p:cNvPr>
          <p:cNvCxnSpPr>
            <a:cxnSpLocks/>
          </p:cNvCxnSpPr>
          <p:nvPr/>
        </p:nvCxnSpPr>
        <p:spPr>
          <a:xfrm>
            <a:off x="3371493" y="3429000"/>
            <a:ext cx="9222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 name="Picture 19">
            <a:extLst>
              <a:ext uri="{FF2B5EF4-FFF2-40B4-BE49-F238E27FC236}">
                <a16:creationId xmlns:a16="http://schemas.microsoft.com/office/drawing/2014/main" id="{D4FC6BA8-C504-4743-8C6E-447684F11B22}"/>
              </a:ext>
            </a:extLst>
          </p:cNvPr>
          <p:cNvPicPr>
            <a:picLocks noChangeAspect="1"/>
          </p:cNvPicPr>
          <p:nvPr/>
        </p:nvPicPr>
        <p:blipFill>
          <a:blip r:embed="rId6"/>
          <a:stretch>
            <a:fillRect/>
          </a:stretch>
        </p:blipFill>
        <p:spPr>
          <a:xfrm>
            <a:off x="8830345" y="1013532"/>
            <a:ext cx="3335148" cy="4830936"/>
          </a:xfrm>
          <a:prstGeom prst="rect">
            <a:avLst/>
          </a:prstGeom>
        </p:spPr>
      </p:pic>
      <p:cxnSp>
        <p:nvCxnSpPr>
          <p:cNvPr id="21" name="Straight Arrow Connector 20">
            <a:extLst>
              <a:ext uri="{FF2B5EF4-FFF2-40B4-BE49-F238E27FC236}">
                <a16:creationId xmlns:a16="http://schemas.microsoft.com/office/drawing/2014/main" id="{7694FF70-009C-441E-8499-2A672AE18E11}"/>
              </a:ext>
            </a:extLst>
          </p:cNvPr>
          <p:cNvCxnSpPr>
            <a:cxnSpLocks/>
          </p:cNvCxnSpPr>
          <p:nvPr/>
        </p:nvCxnSpPr>
        <p:spPr>
          <a:xfrm>
            <a:off x="7697044" y="3375732"/>
            <a:ext cx="9222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5902CFE1-A279-4257-A4A5-7D59FBD6D928}"/>
              </a:ext>
            </a:extLst>
          </p:cNvPr>
          <p:cNvSpPr/>
          <p:nvPr/>
        </p:nvSpPr>
        <p:spPr>
          <a:xfrm>
            <a:off x="7628060" y="2847640"/>
            <a:ext cx="1139689" cy="523220"/>
          </a:xfrm>
          <a:prstGeom prst="rect">
            <a:avLst/>
          </a:prstGeom>
        </p:spPr>
        <p:txBody>
          <a:bodyPr wrap="square">
            <a:spAutoFit/>
          </a:bodyPr>
          <a:lstStyle/>
          <a:p>
            <a:r>
              <a:rPr lang="en-US" sz="1400" b="1" dirty="0">
                <a:solidFill>
                  <a:schemeClr val="bg1"/>
                </a:solidFill>
                <a:latin typeface="Times New Roman" panose="02020603050405020304" pitchFamily="18" charset="0"/>
              </a:rPr>
              <a:t>Manual Attendance</a:t>
            </a:r>
            <a:endParaRPr lang="hi-IN" sz="1400" b="1" dirty="0">
              <a:solidFill>
                <a:schemeClr val="bg1"/>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A3002C7-2B15-42E8-9100-453FCE57D232}"/>
              </a:ext>
            </a:extLst>
          </p:cNvPr>
          <p:cNvSpPr/>
          <p:nvPr/>
        </p:nvSpPr>
        <p:spPr>
          <a:xfrm>
            <a:off x="11224591" y="6554928"/>
            <a:ext cx="967409" cy="369332"/>
          </a:xfrm>
          <a:prstGeom prst="rect">
            <a:avLst/>
          </a:prstGeom>
        </p:spPr>
        <p:txBody>
          <a:bodyPr wrap="squar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
        <p:nvSpPr>
          <p:cNvPr id="24" name="Rectangle 23">
            <a:extLst>
              <a:ext uri="{FF2B5EF4-FFF2-40B4-BE49-F238E27FC236}">
                <a16:creationId xmlns:a16="http://schemas.microsoft.com/office/drawing/2014/main" id="{35DE455C-C2F5-498E-91C6-97AAEE489AFD}"/>
              </a:ext>
            </a:extLst>
          </p:cNvPr>
          <p:cNvSpPr/>
          <p:nvPr/>
        </p:nvSpPr>
        <p:spPr>
          <a:xfrm>
            <a:off x="7697042" y="3509926"/>
            <a:ext cx="1139689" cy="1815882"/>
          </a:xfrm>
          <a:prstGeom prst="rect">
            <a:avLst/>
          </a:prstGeom>
        </p:spPr>
        <p:txBody>
          <a:bodyPr wrap="square">
            <a:spAutoFit/>
          </a:bodyPr>
          <a:lstStyle/>
          <a:p>
            <a:r>
              <a:rPr lang="en-US" sz="1400" b="1" dirty="0">
                <a:solidFill>
                  <a:schemeClr val="bg1"/>
                </a:solidFill>
                <a:latin typeface="Times New Roman" panose="02020603050405020304" pitchFamily="18" charset="0"/>
              </a:rPr>
              <a:t>Only for those candidates where Bio auth attendance is not submitted</a:t>
            </a:r>
            <a:endParaRPr lang="hi-IN" sz="1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3214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C99C3-EBB8-4DB9-ACB4-BCEAF6E37F87}"/>
              </a:ext>
            </a:extLst>
          </p:cNvPr>
          <p:cNvPicPr>
            <a:picLocks noChangeAspect="1"/>
          </p:cNvPicPr>
          <p:nvPr/>
        </p:nvPicPr>
        <p:blipFill>
          <a:blip r:embed="rId2"/>
          <a:stretch>
            <a:fillRect/>
          </a:stretch>
        </p:blipFill>
        <p:spPr>
          <a:xfrm>
            <a:off x="11198084" y="-6297"/>
            <a:ext cx="967409" cy="827495"/>
          </a:xfrm>
          <a:prstGeom prst="rect">
            <a:avLst/>
          </a:prstGeom>
        </p:spPr>
      </p:pic>
      <p:sp>
        <p:nvSpPr>
          <p:cNvPr id="5" name="Rectangle 4">
            <a:extLst>
              <a:ext uri="{FF2B5EF4-FFF2-40B4-BE49-F238E27FC236}">
                <a16:creationId xmlns:a16="http://schemas.microsoft.com/office/drawing/2014/main" id="{E537E4BE-26A8-46B3-9C2E-A382B2A0EC3A}"/>
              </a:ext>
            </a:extLst>
          </p:cNvPr>
          <p:cNvSpPr/>
          <p:nvPr/>
        </p:nvSpPr>
        <p:spPr>
          <a:xfrm>
            <a:off x="4080833" y="77064"/>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pic>
        <p:nvPicPr>
          <p:cNvPr id="6" name="Picture 5">
            <a:extLst>
              <a:ext uri="{FF2B5EF4-FFF2-40B4-BE49-F238E27FC236}">
                <a16:creationId xmlns:a16="http://schemas.microsoft.com/office/drawing/2014/main" id="{3A2AE3C2-1312-4022-BEBB-C7411148A00A}"/>
              </a:ext>
            </a:extLst>
          </p:cNvPr>
          <p:cNvPicPr>
            <a:picLocks noChangeAspect="1"/>
          </p:cNvPicPr>
          <p:nvPr/>
        </p:nvPicPr>
        <p:blipFill rotWithShape="1">
          <a:blip r:embed="rId3"/>
          <a:srcRect r="1594" b="2634"/>
          <a:stretch/>
        </p:blipFill>
        <p:spPr>
          <a:xfrm>
            <a:off x="329965" y="1196000"/>
            <a:ext cx="3273494" cy="4937472"/>
          </a:xfrm>
          <a:prstGeom prst="rect">
            <a:avLst/>
          </a:prstGeom>
        </p:spPr>
      </p:pic>
      <p:sp>
        <p:nvSpPr>
          <p:cNvPr id="7" name="Rectangle 6">
            <a:extLst>
              <a:ext uri="{FF2B5EF4-FFF2-40B4-BE49-F238E27FC236}">
                <a16:creationId xmlns:a16="http://schemas.microsoft.com/office/drawing/2014/main" id="{91E12D3A-A11E-4884-BD9F-44DBA6C52F68}"/>
              </a:ext>
            </a:extLst>
          </p:cNvPr>
          <p:cNvSpPr/>
          <p:nvPr/>
        </p:nvSpPr>
        <p:spPr>
          <a:xfrm>
            <a:off x="487074" y="636532"/>
            <a:ext cx="4495846" cy="369332"/>
          </a:xfrm>
          <a:prstGeom prst="rect">
            <a:avLst/>
          </a:prstGeom>
        </p:spPr>
        <p:txBody>
          <a:bodyPr wrap="none">
            <a:spAutoFit/>
          </a:bodyPr>
          <a:lstStyle/>
          <a:p>
            <a:r>
              <a:rPr lang="en-US" b="1" dirty="0">
                <a:solidFill>
                  <a:schemeClr val="bg1"/>
                </a:solidFill>
                <a:latin typeface="Times New Roman" panose="02020603050405020304" pitchFamily="18" charset="0"/>
              </a:rPr>
              <a:t>10 a. Marking Attendance through Bio auth</a:t>
            </a:r>
            <a:endParaRPr lang="hi-IN" b="1" dirty="0">
              <a:solidFill>
                <a:schemeClr val="bg1"/>
              </a:solidFill>
              <a:latin typeface="Times New Roman" panose="02020603050405020304" pitchFamily="18" charset="0"/>
            </a:endParaRPr>
          </a:p>
        </p:txBody>
      </p:sp>
      <p:sp>
        <p:nvSpPr>
          <p:cNvPr id="8" name="Rectangle 7">
            <a:extLst>
              <a:ext uri="{FF2B5EF4-FFF2-40B4-BE49-F238E27FC236}">
                <a16:creationId xmlns:a16="http://schemas.microsoft.com/office/drawing/2014/main" id="{A0BBDDE3-369E-4FBF-A4D0-BCA12B2C865C}"/>
              </a:ext>
            </a:extLst>
          </p:cNvPr>
          <p:cNvSpPr/>
          <p:nvPr/>
        </p:nvSpPr>
        <p:spPr>
          <a:xfrm>
            <a:off x="4386469" y="2325256"/>
            <a:ext cx="6096000" cy="646331"/>
          </a:xfrm>
          <a:prstGeom prst="rect">
            <a:avLst/>
          </a:prstGeom>
        </p:spPr>
        <p:txBody>
          <a:bodyPr>
            <a:spAutoFit/>
          </a:bodyPr>
          <a:lstStyle/>
          <a:p>
            <a:r>
              <a:rPr lang="hi-IN" b="1" dirty="0">
                <a:solidFill>
                  <a:schemeClr val="bg1"/>
                </a:solidFill>
                <a:latin typeface="Times New Roman" panose="02020603050405020304" pitchFamily="18" charset="0"/>
              </a:rPr>
              <a:t>Candidate attendance through Bio-Authentication device is similar to previous Assessor Bio-Authentication ,</a:t>
            </a:r>
          </a:p>
        </p:txBody>
      </p:sp>
      <p:sp>
        <p:nvSpPr>
          <p:cNvPr id="9" name="Rectangle 8">
            <a:extLst>
              <a:ext uri="{FF2B5EF4-FFF2-40B4-BE49-F238E27FC236}">
                <a16:creationId xmlns:a16="http://schemas.microsoft.com/office/drawing/2014/main" id="{0CFA4D3D-14C3-4542-881B-015A32B01DFC}"/>
              </a:ext>
            </a:extLst>
          </p:cNvPr>
          <p:cNvSpPr/>
          <p:nvPr/>
        </p:nvSpPr>
        <p:spPr>
          <a:xfrm>
            <a:off x="4386469" y="3312543"/>
            <a:ext cx="6096000" cy="369332"/>
          </a:xfrm>
          <a:prstGeom prst="rect">
            <a:avLst/>
          </a:prstGeom>
        </p:spPr>
        <p:txBody>
          <a:bodyPr>
            <a:spAutoFit/>
          </a:bodyPr>
          <a:lstStyle/>
          <a:p>
            <a:r>
              <a:rPr lang="hi-IN" b="1" dirty="0">
                <a:solidFill>
                  <a:schemeClr val="bg1"/>
                </a:solidFill>
                <a:latin typeface="Times New Roman" panose="02020603050405020304" pitchFamily="18" charset="0"/>
              </a:rPr>
              <a:t>Enter Aadhar Number</a:t>
            </a:r>
          </a:p>
        </p:txBody>
      </p:sp>
      <p:sp>
        <p:nvSpPr>
          <p:cNvPr id="10" name="Rectangle 9">
            <a:extLst>
              <a:ext uri="{FF2B5EF4-FFF2-40B4-BE49-F238E27FC236}">
                <a16:creationId xmlns:a16="http://schemas.microsoft.com/office/drawing/2014/main" id="{14D8C3D7-0B4C-46CE-A72F-432BBC7E8DD4}"/>
              </a:ext>
            </a:extLst>
          </p:cNvPr>
          <p:cNvSpPr/>
          <p:nvPr/>
        </p:nvSpPr>
        <p:spPr>
          <a:xfrm>
            <a:off x="4366592" y="1404230"/>
            <a:ext cx="6831492" cy="646331"/>
          </a:xfrm>
          <a:prstGeom prst="rect">
            <a:avLst/>
          </a:prstGeom>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Once clicked OK The candidate name will appear with the tab “ Validate Aadhar’</a:t>
            </a:r>
            <a:endParaRPr lang="hi-IN" b="1" dirty="0">
              <a:solidFill>
                <a:schemeClr val="bg1"/>
              </a:solidFill>
              <a:latin typeface="Times New Roman" panose="02020603050405020304" pitchFamily="18" charset="0"/>
            </a:endParaRPr>
          </a:p>
        </p:txBody>
      </p:sp>
      <p:sp>
        <p:nvSpPr>
          <p:cNvPr id="11" name="Rectangle 10">
            <a:extLst>
              <a:ext uri="{FF2B5EF4-FFF2-40B4-BE49-F238E27FC236}">
                <a16:creationId xmlns:a16="http://schemas.microsoft.com/office/drawing/2014/main" id="{A70C2E77-71D0-4ED9-96ED-A8E3B4919720}"/>
              </a:ext>
            </a:extLst>
          </p:cNvPr>
          <p:cNvSpPr/>
          <p:nvPr/>
        </p:nvSpPr>
        <p:spPr>
          <a:xfrm>
            <a:off x="4429527" y="3996329"/>
            <a:ext cx="6013185" cy="369332"/>
          </a:xfrm>
          <a:prstGeom prst="rect">
            <a:avLst/>
          </a:prstGeom>
        </p:spPr>
        <p:txBody>
          <a:bodyPr wrap="none">
            <a:spAutoFit/>
          </a:bodyPr>
          <a:lstStyle/>
          <a:p>
            <a:r>
              <a:rPr lang="hi-IN" b="1" dirty="0">
                <a:solidFill>
                  <a:schemeClr val="bg1"/>
                </a:solidFill>
                <a:latin typeface="Times New Roman" panose="02020603050405020304" pitchFamily="18" charset="0"/>
              </a:rPr>
              <a:t>Connect Bio-authentication device to the mobile handset </a:t>
            </a:r>
            <a:endParaRPr lang="hi-IN" dirty="0"/>
          </a:p>
        </p:txBody>
      </p:sp>
      <p:sp>
        <p:nvSpPr>
          <p:cNvPr id="12" name="Rectangle 11">
            <a:extLst>
              <a:ext uri="{FF2B5EF4-FFF2-40B4-BE49-F238E27FC236}">
                <a16:creationId xmlns:a16="http://schemas.microsoft.com/office/drawing/2014/main" id="{FF6922EF-49B9-4A12-88C1-8988F7B8FAFF}"/>
              </a:ext>
            </a:extLst>
          </p:cNvPr>
          <p:cNvSpPr/>
          <p:nvPr/>
        </p:nvSpPr>
        <p:spPr>
          <a:xfrm>
            <a:off x="4406324" y="4680113"/>
            <a:ext cx="3159904" cy="369332"/>
          </a:xfrm>
          <a:prstGeom prst="rect">
            <a:avLst/>
          </a:prstGeom>
        </p:spPr>
        <p:txBody>
          <a:bodyPr wrap="none">
            <a:spAutoFit/>
          </a:bodyPr>
          <a:lstStyle/>
          <a:p>
            <a:r>
              <a:rPr lang="hi-IN" b="1" dirty="0">
                <a:solidFill>
                  <a:schemeClr val="bg1"/>
                </a:solidFill>
                <a:latin typeface="Times New Roman" panose="02020603050405020304" pitchFamily="18" charset="0"/>
              </a:rPr>
              <a:t>Click the Authenticate button.</a:t>
            </a:r>
            <a:endParaRPr lang="hi-IN" dirty="0"/>
          </a:p>
        </p:txBody>
      </p:sp>
      <p:sp>
        <p:nvSpPr>
          <p:cNvPr id="13" name="Rectangle 12">
            <a:extLst>
              <a:ext uri="{FF2B5EF4-FFF2-40B4-BE49-F238E27FC236}">
                <a16:creationId xmlns:a16="http://schemas.microsoft.com/office/drawing/2014/main" id="{6628A12C-370E-4141-ABD7-E7C90CC0ADAD}"/>
              </a:ext>
            </a:extLst>
          </p:cNvPr>
          <p:cNvSpPr/>
          <p:nvPr/>
        </p:nvSpPr>
        <p:spPr>
          <a:xfrm>
            <a:off x="11224591" y="6554928"/>
            <a:ext cx="967409" cy="369332"/>
          </a:xfrm>
          <a:prstGeom prst="rect">
            <a:avLst/>
          </a:prstGeom>
        </p:spPr>
        <p:txBody>
          <a:bodyPr wrap="squar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324268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1029" y="1265527"/>
            <a:ext cx="6372532" cy="5331561"/>
          </a:xfrm>
          <a:prstGeom prst="rect">
            <a:avLst/>
          </a:prstGeom>
        </p:spPr>
      </p:pic>
      <p:pic>
        <p:nvPicPr>
          <p:cNvPr id="5" name="Picture 4"/>
          <p:cNvPicPr>
            <a:picLocks noChangeAspect="1"/>
          </p:cNvPicPr>
          <p:nvPr/>
        </p:nvPicPr>
        <p:blipFill>
          <a:blip r:embed="rId4"/>
          <a:stretch>
            <a:fillRect/>
          </a:stretch>
        </p:blipFill>
        <p:spPr>
          <a:xfrm>
            <a:off x="6795741" y="1265527"/>
            <a:ext cx="5219035" cy="5331560"/>
          </a:xfrm>
          <a:prstGeom prst="rect">
            <a:avLst/>
          </a:prstGeom>
        </p:spPr>
      </p:pic>
      <p:sp>
        <p:nvSpPr>
          <p:cNvPr id="6" name="Rectangle 5"/>
          <p:cNvSpPr/>
          <p:nvPr/>
        </p:nvSpPr>
        <p:spPr>
          <a:xfrm>
            <a:off x="2623931" y="777745"/>
            <a:ext cx="7152389" cy="338554"/>
          </a:xfrm>
          <a:prstGeom prst="rect">
            <a:avLst/>
          </a:prstGeom>
        </p:spPr>
        <p:txBody>
          <a:bodyPr wrap="square">
            <a:spAutoFit/>
          </a:bodyPr>
          <a:lstStyle/>
          <a:p>
            <a:r>
              <a:rPr lang="en-US" sz="1600" b="1" dirty="0">
                <a:solidFill>
                  <a:srgbClr val="FFFF00"/>
                </a:solidFill>
                <a:latin typeface="Times New Roman" panose="02020603050405020304" pitchFamily="18" charset="0"/>
                <a:cs typeface="Times New Roman" panose="02020603050405020304" pitchFamily="18" charset="0"/>
              </a:rPr>
              <a:t>NOTE: PLEASE DON’T SUBMITT THE BLURRED PHOTOGRAPHS</a:t>
            </a:r>
          </a:p>
        </p:txBody>
      </p:sp>
      <p:pic>
        <p:nvPicPr>
          <p:cNvPr id="7" name="Picture 6">
            <a:extLst>
              <a:ext uri="{FF2B5EF4-FFF2-40B4-BE49-F238E27FC236}">
                <a16:creationId xmlns:a16="http://schemas.microsoft.com/office/drawing/2014/main" id="{B97E7C71-FB85-4C94-BDF9-2897C0ABCE6E}"/>
              </a:ext>
            </a:extLst>
          </p:cNvPr>
          <p:cNvPicPr>
            <a:picLocks noChangeAspect="1"/>
          </p:cNvPicPr>
          <p:nvPr/>
        </p:nvPicPr>
        <p:blipFill>
          <a:blip r:embed="rId5"/>
          <a:stretch>
            <a:fillRect/>
          </a:stretch>
        </p:blipFill>
        <p:spPr>
          <a:xfrm>
            <a:off x="11198084" y="-6297"/>
            <a:ext cx="967409" cy="827495"/>
          </a:xfrm>
          <a:prstGeom prst="rect">
            <a:avLst/>
          </a:prstGeom>
        </p:spPr>
      </p:pic>
      <p:sp>
        <p:nvSpPr>
          <p:cNvPr id="9" name="Rectangle 8">
            <a:extLst>
              <a:ext uri="{FF2B5EF4-FFF2-40B4-BE49-F238E27FC236}">
                <a16:creationId xmlns:a16="http://schemas.microsoft.com/office/drawing/2014/main" id="{3D4D8A32-74D1-4925-80AE-F56C09712B68}"/>
              </a:ext>
            </a:extLst>
          </p:cNvPr>
          <p:cNvSpPr/>
          <p:nvPr/>
        </p:nvSpPr>
        <p:spPr>
          <a:xfrm>
            <a:off x="4107340" y="83361"/>
            <a:ext cx="4538422" cy="369332"/>
          </a:xfrm>
          <a:prstGeom prst="rect">
            <a:avLst/>
          </a:prstGeom>
        </p:spPr>
        <p:txBody>
          <a:bodyPr wrap="none">
            <a:spAutoFit/>
          </a:bodyPr>
          <a:lstStyle/>
          <a:p>
            <a:r>
              <a:rPr lang="hi-IN" b="1" dirty="0">
                <a:solidFill>
                  <a:schemeClr val="bg1"/>
                </a:solidFill>
                <a:latin typeface="Times New Roman" panose="02020603050405020304" pitchFamily="18" charset="0"/>
              </a:rPr>
              <a:t>Steps to Conduct</a:t>
            </a:r>
            <a:r>
              <a:rPr lang="en-US" b="1" dirty="0">
                <a:solidFill>
                  <a:schemeClr val="bg1"/>
                </a:solidFill>
                <a:latin typeface="Times New Roman" panose="02020603050405020304" pitchFamily="18" charset="0"/>
              </a:rPr>
              <a:t> the</a:t>
            </a:r>
            <a:r>
              <a:rPr lang="hi-IN" b="1" dirty="0">
                <a:solidFill>
                  <a:schemeClr val="bg1"/>
                </a:solidFill>
                <a:latin typeface="Times New Roman" panose="02020603050405020304" pitchFamily="18" charset="0"/>
              </a:rPr>
              <a:t>Assessment of </a:t>
            </a:r>
            <a:r>
              <a:rPr lang="en-US" b="1" dirty="0">
                <a:solidFill>
                  <a:schemeClr val="bg1"/>
                </a:solidFill>
                <a:latin typeface="Times New Roman" panose="02020603050405020304" pitchFamily="18" charset="0"/>
              </a:rPr>
              <a:t>a </a:t>
            </a:r>
            <a:r>
              <a:rPr lang="hi-IN" b="1" dirty="0">
                <a:solidFill>
                  <a:schemeClr val="bg1"/>
                </a:solidFill>
                <a:latin typeface="Times New Roman" panose="02020603050405020304" pitchFamily="18" charset="0"/>
              </a:rPr>
              <a:t>batch </a:t>
            </a:r>
          </a:p>
        </p:txBody>
      </p:sp>
    </p:spTree>
    <p:extLst>
      <p:ext uri="{BB962C8B-B14F-4D97-AF65-F5344CB8AC3E}">
        <p14:creationId xmlns:p14="http://schemas.microsoft.com/office/powerpoint/2010/main" val="28498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7E7C71-FB85-4C94-BDF9-2897C0ABCE6E}"/>
              </a:ext>
            </a:extLst>
          </p:cNvPr>
          <p:cNvPicPr>
            <a:picLocks noChangeAspect="1"/>
          </p:cNvPicPr>
          <p:nvPr/>
        </p:nvPicPr>
        <p:blipFill>
          <a:blip r:embed="rId3"/>
          <a:stretch>
            <a:fillRect/>
          </a:stretch>
        </p:blipFill>
        <p:spPr>
          <a:xfrm>
            <a:off x="11198084" y="-6297"/>
            <a:ext cx="967409" cy="827495"/>
          </a:xfrm>
          <a:prstGeom prst="rect">
            <a:avLst/>
          </a:prstGeom>
        </p:spPr>
      </p:pic>
      <p:pic>
        <p:nvPicPr>
          <p:cNvPr id="2" name="Picture 1">
            <a:extLst>
              <a:ext uri="{FF2B5EF4-FFF2-40B4-BE49-F238E27FC236}">
                <a16:creationId xmlns:a16="http://schemas.microsoft.com/office/drawing/2014/main" id="{205447EC-9C97-4D6A-ADE1-23F246D35E1A}"/>
              </a:ext>
            </a:extLst>
          </p:cNvPr>
          <p:cNvPicPr>
            <a:picLocks noChangeAspect="1"/>
          </p:cNvPicPr>
          <p:nvPr/>
        </p:nvPicPr>
        <p:blipFill>
          <a:blip r:embed="rId4"/>
          <a:stretch>
            <a:fillRect/>
          </a:stretch>
        </p:blipFill>
        <p:spPr>
          <a:xfrm>
            <a:off x="26507" y="824726"/>
            <a:ext cx="6270435" cy="4572437"/>
          </a:xfrm>
          <a:prstGeom prst="rect">
            <a:avLst/>
          </a:prstGeom>
        </p:spPr>
      </p:pic>
      <p:pic>
        <p:nvPicPr>
          <p:cNvPr id="7" name="Picture 6">
            <a:extLst>
              <a:ext uri="{FF2B5EF4-FFF2-40B4-BE49-F238E27FC236}">
                <a16:creationId xmlns:a16="http://schemas.microsoft.com/office/drawing/2014/main" id="{62B3A859-092A-4477-9C78-7E1FE5C63216}"/>
              </a:ext>
            </a:extLst>
          </p:cNvPr>
          <p:cNvPicPr>
            <a:picLocks noChangeAspect="1"/>
          </p:cNvPicPr>
          <p:nvPr/>
        </p:nvPicPr>
        <p:blipFill>
          <a:blip r:embed="rId3"/>
          <a:stretch>
            <a:fillRect/>
          </a:stretch>
        </p:blipFill>
        <p:spPr>
          <a:xfrm>
            <a:off x="11198084" y="-6297"/>
            <a:ext cx="967409" cy="827495"/>
          </a:xfrm>
          <a:prstGeom prst="rect">
            <a:avLst/>
          </a:prstGeom>
        </p:spPr>
      </p:pic>
      <p:sp>
        <p:nvSpPr>
          <p:cNvPr id="8" name="Rectangle 7">
            <a:extLst>
              <a:ext uri="{FF2B5EF4-FFF2-40B4-BE49-F238E27FC236}">
                <a16:creationId xmlns:a16="http://schemas.microsoft.com/office/drawing/2014/main" id="{273910A3-80AC-4B18-B883-FD4DDDF34CF5}"/>
              </a:ext>
            </a:extLst>
          </p:cNvPr>
          <p:cNvSpPr/>
          <p:nvPr/>
        </p:nvSpPr>
        <p:spPr>
          <a:xfrm>
            <a:off x="4107340" y="83361"/>
            <a:ext cx="2114746" cy="369332"/>
          </a:xfrm>
          <a:prstGeom prst="rect">
            <a:avLst/>
          </a:prstGeom>
        </p:spPr>
        <p:txBody>
          <a:bodyPr wrap="none">
            <a:spAutoFit/>
          </a:bodyPr>
          <a:lstStyle/>
          <a:p>
            <a:r>
              <a:rPr lang="en-US" b="1" dirty="0">
                <a:solidFill>
                  <a:schemeClr val="bg1"/>
                </a:solidFill>
                <a:latin typeface="Times New Roman" panose="02020603050405020304" pitchFamily="18" charset="0"/>
              </a:rPr>
              <a:t>END ASSESMENT</a:t>
            </a:r>
            <a:endParaRPr lang="hi-IN" b="1" dirty="0">
              <a:solidFill>
                <a:schemeClr val="bg1"/>
              </a:solidFill>
              <a:latin typeface="Times New Roman" panose="02020603050405020304" pitchFamily="18" charset="0"/>
            </a:endParaRPr>
          </a:p>
        </p:txBody>
      </p:sp>
      <p:sp>
        <p:nvSpPr>
          <p:cNvPr id="9" name="Rectangle 8">
            <a:extLst>
              <a:ext uri="{FF2B5EF4-FFF2-40B4-BE49-F238E27FC236}">
                <a16:creationId xmlns:a16="http://schemas.microsoft.com/office/drawing/2014/main" id="{D5E69583-A1A1-489D-BB8C-80F42A6E0EDD}"/>
              </a:ext>
            </a:extLst>
          </p:cNvPr>
          <p:cNvSpPr/>
          <p:nvPr/>
        </p:nvSpPr>
        <p:spPr>
          <a:xfrm>
            <a:off x="482870" y="453118"/>
            <a:ext cx="5019387" cy="369332"/>
          </a:xfrm>
          <a:prstGeom prst="rect">
            <a:avLst/>
          </a:prstGeom>
        </p:spPr>
        <p:txBody>
          <a:bodyPr wrap="none">
            <a:spAutoFit/>
          </a:bodyPr>
          <a:lstStyle/>
          <a:p>
            <a:r>
              <a:rPr lang="en-US" b="1" dirty="0">
                <a:solidFill>
                  <a:schemeClr val="bg1"/>
                </a:solidFill>
                <a:latin typeface="Times New Roman" panose="02020603050405020304" pitchFamily="18" charset="0"/>
              </a:rPr>
              <a:t>1. Complete the details and click End Assessment</a:t>
            </a:r>
            <a:endParaRPr lang="hi-IN" b="1" dirty="0">
              <a:solidFill>
                <a:schemeClr val="bg1"/>
              </a:solidFill>
              <a:latin typeface="Times New Roman" panose="02020603050405020304" pitchFamily="18" charset="0"/>
            </a:endParaRPr>
          </a:p>
        </p:txBody>
      </p:sp>
      <p:pic>
        <p:nvPicPr>
          <p:cNvPr id="3" name="Picture 2">
            <a:extLst>
              <a:ext uri="{FF2B5EF4-FFF2-40B4-BE49-F238E27FC236}">
                <a16:creationId xmlns:a16="http://schemas.microsoft.com/office/drawing/2014/main" id="{6521EB26-6EA0-464F-B5F7-03B146F50142}"/>
              </a:ext>
            </a:extLst>
          </p:cNvPr>
          <p:cNvPicPr>
            <a:picLocks noChangeAspect="1"/>
          </p:cNvPicPr>
          <p:nvPr/>
        </p:nvPicPr>
        <p:blipFill>
          <a:blip r:embed="rId5"/>
          <a:stretch>
            <a:fillRect/>
          </a:stretch>
        </p:blipFill>
        <p:spPr>
          <a:xfrm>
            <a:off x="6469225" y="1474764"/>
            <a:ext cx="5369423" cy="4572437"/>
          </a:xfrm>
          <a:prstGeom prst="rect">
            <a:avLst/>
          </a:prstGeom>
        </p:spPr>
      </p:pic>
      <p:sp>
        <p:nvSpPr>
          <p:cNvPr id="10" name="Rectangle 9">
            <a:extLst>
              <a:ext uri="{FF2B5EF4-FFF2-40B4-BE49-F238E27FC236}">
                <a16:creationId xmlns:a16="http://schemas.microsoft.com/office/drawing/2014/main" id="{81202B5D-50E0-413C-A854-CB385C176DD3}"/>
              </a:ext>
            </a:extLst>
          </p:cNvPr>
          <p:cNvSpPr/>
          <p:nvPr/>
        </p:nvSpPr>
        <p:spPr>
          <a:xfrm>
            <a:off x="6626087" y="921201"/>
            <a:ext cx="5055701" cy="646331"/>
          </a:xfrm>
          <a:prstGeom prst="rect">
            <a:avLst/>
          </a:prstGeom>
        </p:spPr>
        <p:txBody>
          <a:bodyPr wrap="square">
            <a:spAutoFit/>
          </a:bodyPr>
          <a:lstStyle/>
          <a:p>
            <a:r>
              <a:rPr lang="en-US" b="1" dirty="0">
                <a:solidFill>
                  <a:schemeClr val="bg1"/>
                </a:solidFill>
                <a:latin typeface="Times New Roman" panose="02020603050405020304" pitchFamily="18" charset="0"/>
              </a:rPr>
              <a:t>2. After End Assessment it will re-direct you on start assessment page for final geo tag</a:t>
            </a:r>
            <a:endParaRPr lang="hi-IN" b="1" dirty="0">
              <a:solidFill>
                <a:schemeClr val="bg1"/>
              </a:solidFill>
              <a:latin typeface="Times New Roman" panose="02020603050405020304" pitchFamily="18" charset="0"/>
            </a:endParaRPr>
          </a:p>
        </p:txBody>
      </p:sp>
      <p:sp>
        <p:nvSpPr>
          <p:cNvPr id="11" name="Rectangle 10">
            <a:extLst>
              <a:ext uri="{FF2B5EF4-FFF2-40B4-BE49-F238E27FC236}">
                <a16:creationId xmlns:a16="http://schemas.microsoft.com/office/drawing/2014/main" id="{37C54DF3-BFB0-4C58-BBCC-7D5E69ED152D}"/>
              </a:ext>
            </a:extLst>
          </p:cNvPr>
          <p:cNvSpPr/>
          <p:nvPr/>
        </p:nvSpPr>
        <p:spPr>
          <a:xfrm>
            <a:off x="11224591" y="6554928"/>
            <a:ext cx="967409" cy="369332"/>
          </a:xfrm>
          <a:prstGeom prst="rect">
            <a:avLst/>
          </a:prstGeom>
        </p:spPr>
        <p:txBody>
          <a:bodyPr wrap="squar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
        <p:nvSpPr>
          <p:cNvPr id="12" name="Rectangle 11">
            <a:extLst>
              <a:ext uri="{FF2B5EF4-FFF2-40B4-BE49-F238E27FC236}">
                <a16:creationId xmlns:a16="http://schemas.microsoft.com/office/drawing/2014/main" id="{7A79CA8D-A62F-49C4-B047-5FAAD989D4E0}"/>
              </a:ext>
            </a:extLst>
          </p:cNvPr>
          <p:cNvSpPr/>
          <p:nvPr/>
        </p:nvSpPr>
        <p:spPr>
          <a:xfrm>
            <a:off x="108567" y="5990722"/>
            <a:ext cx="11146987" cy="923330"/>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NOTE: Before submitting the Final assessment it is instructed to please check the attendance with the hard copy (attendance sheet), to be sure the attendance is correctly marked. Once the attendance gets submitted it cannot be changed</a:t>
            </a:r>
            <a:endParaRPr lang="hi-IN"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80996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27E092-3176-4E45-88F3-E70FC0A06B57}"/>
              </a:ext>
            </a:extLst>
          </p:cNvPr>
          <p:cNvPicPr>
            <a:picLocks noChangeAspect="1"/>
          </p:cNvPicPr>
          <p:nvPr/>
        </p:nvPicPr>
        <p:blipFill>
          <a:blip r:embed="rId2"/>
          <a:stretch>
            <a:fillRect/>
          </a:stretch>
        </p:blipFill>
        <p:spPr>
          <a:xfrm>
            <a:off x="130452" y="1057508"/>
            <a:ext cx="3076574" cy="5154826"/>
          </a:xfrm>
          <a:prstGeom prst="rect">
            <a:avLst/>
          </a:prstGeom>
        </p:spPr>
      </p:pic>
      <p:pic>
        <p:nvPicPr>
          <p:cNvPr id="5" name="Picture 4">
            <a:extLst>
              <a:ext uri="{FF2B5EF4-FFF2-40B4-BE49-F238E27FC236}">
                <a16:creationId xmlns:a16="http://schemas.microsoft.com/office/drawing/2014/main" id="{10B8A58A-F453-494C-B2EC-35716DAE80CC}"/>
              </a:ext>
            </a:extLst>
          </p:cNvPr>
          <p:cNvPicPr>
            <a:picLocks noChangeAspect="1"/>
          </p:cNvPicPr>
          <p:nvPr/>
        </p:nvPicPr>
        <p:blipFill rotWithShape="1">
          <a:blip r:embed="rId3"/>
          <a:srcRect t="2098"/>
          <a:stretch/>
        </p:blipFill>
        <p:spPr>
          <a:xfrm>
            <a:off x="3521589" y="1221196"/>
            <a:ext cx="3879306" cy="5333732"/>
          </a:xfrm>
          <a:prstGeom prst="rect">
            <a:avLst/>
          </a:prstGeom>
        </p:spPr>
      </p:pic>
      <p:pic>
        <p:nvPicPr>
          <p:cNvPr id="6" name="Picture 5">
            <a:extLst>
              <a:ext uri="{FF2B5EF4-FFF2-40B4-BE49-F238E27FC236}">
                <a16:creationId xmlns:a16="http://schemas.microsoft.com/office/drawing/2014/main" id="{90279C77-AFD9-46A7-8F69-194950F2EA74}"/>
              </a:ext>
            </a:extLst>
          </p:cNvPr>
          <p:cNvPicPr>
            <a:picLocks noChangeAspect="1"/>
          </p:cNvPicPr>
          <p:nvPr/>
        </p:nvPicPr>
        <p:blipFill rotWithShape="1">
          <a:blip r:embed="rId4"/>
          <a:srcRect t="3012"/>
          <a:stretch/>
        </p:blipFill>
        <p:spPr>
          <a:xfrm>
            <a:off x="7715458" y="1509819"/>
            <a:ext cx="3647644" cy="5229775"/>
          </a:xfrm>
          <a:prstGeom prst="rect">
            <a:avLst/>
          </a:prstGeom>
        </p:spPr>
      </p:pic>
      <p:pic>
        <p:nvPicPr>
          <p:cNvPr id="7" name="Picture 6">
            <a:extLst>
              <a:ext uri="{FF2B5EF4-FFF2-40B4-BE49-F238E27FC236}">
                <a16:creationId xmlns:a16="http://schemas.microsoft.com/office/drawing/2014/main" id="{31D2DFA2-1E76-46E4-A35D-02BAD0DEC0B3}"/>
              </a:ext>
            </a:extLst>
          </p:cNvPr>
          <p:cNvPicPr>
            <a:picLocks noChangeAspect="1"/>
          </p:cNvPicPr>
          <p:nvPr/>
        </p:nvPicPr>
        <p:blipFill>
          <a:blip r:embed="rId5"/>
          <a:stretch>
            <a:fillRect/>
          </a:stretch>
        </p:blipFill>
        <p:spPr>
          <a:xfrm>
            <a:off x="11198084" y="-6297"/>
            <a:ext cx="967409" cy="827495"/>
          </a:xfrm>
          <a:prstGeom prst="rect">
            <a:avLst/>
          </a:prstGeom>
        </p:spPr>
      </p:pic>
      <p:sp>
        <p:nvSpPr>
          <p:cNvPr id="8" name="Rectangle 7">
            <a:extLst>
              <a:ext uri="{FF2B5EF4-FFF2-40B4-BE49-F238E27FC236}">
                <a16:creationId xmlns:a16="http://schemas.microsoft.com/office/drawing/2014/main" id="{DC031129-C5AC-4085-BED6-4D0446299D32}"/>
              </a:ext>
            </a:extLst>
          </p:cNvPr>
          <p:cNvSpPr/>
          <p:nvPr/>
        </p:nvSpPr>
        <p:spPr>
          <a:xfrm>
            <a:off x="4518158" y="83361"/>
            <a:ext cx="2114746" cy="369332"/>
          </a:xfrm>
          <a:prstGeom prst="rect">
            <a:avLst/>
          </a:prstGeom>
        </p:spPr>
        <p:txBody>
          <a:bodyPr wrap="none">
            <a:spAutoFit/>
          </a:bodyPr>
          <a:lstStyle/>
          <a:p>
            <a:r>
              <a:rPr lang="en-US" b="1" dirty="0">
                <a:solidFill>
                  <a:schemeClr val="bg1"/>
                </a:solidFill>
                <a:latin typeface="Times New Roman" panose="02020603050405020304" pitchFamily="18" charset="0"/>
              </a:rPr>
              <a:t>END ASSESMENT</a:t>
            </a:r>
            <a:endParaRPr lang="hi-IN" b="1" dirty="0">
              <a:solidFill>
                <a:schemeClr val="bg1"/>
              </a:solidFill>
              <a:latin typeface="Times New Roman" panose="02020603050405020304" pitchFamily="18" charset="0"/>
            </a:endParaRPr>
          </a:p>
        </p:txBody>
      </p:sp>
      <p:sp>
        <p:nvSpPr>
          <p:cNvPr id="9" name="Rectangle 8">
            <a:extLst>
              <a:ext uri="{FF2B5EF4-FFF2-40B4-BE49-F238E27FC236}">
                <a16:creationId xmlns:a16="http://schemas.microsoft.com/office/drawing/2014/main" id="{871C7EC0-63CE-4661-8079-1E08CD9B663A}"/>
              </a:ext>
            </a:extLst>
          </p:cNvPr>
          <p:cNvSpPr/>
          <p:nvPr/>
        </p:nvSpPr>
        <p:spPr>
          <a:xfrm>
            <a:off x="11224591" y="6554928"/>
            <a:ext cx="967409" cy="369332"/>
          </a:xfrm>
          <a:prstGeom prst="rect">
            <a:avLst/>
          </a:prstGeom>
        </p:spPr>
        <p:txBody>
          <a:bodyPr wrap="square">
            <a:spAutoFit/>
          </a:bodyPr>
          <a:lstStyle/>
          <a:p>
            <a:r>
              <a:rPr lang="en-US" b="1" dirty="0">
                <a:latin typeface="Times New Roman" panose="02020603050405020304" pitchFamily="18" charset="0"/>
              </a:rPr>
              <a:t>Contd.</a:t>
            </a:r>
            <a:endParaRPr lang="hi-IN" b="1" dirty="0">
              <a:latin typeface="Times New Roman" panose="02020603050405020304" pitchFamily="18" charset="0"/>
            </a:endParaRPr>
          </a:p>
        </p:txBody>
      </p:sp>
    </p:spTree>
    <p:extLst>
      <p:ext uri="{BB962C8B-B14F-4D97-AF65-F5344CB8AC3E}">
        <p14:creationId xmlns:p14="http://schemas.microsoft.com/office/powerpoint/2010/main" val="152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5B96DA-923C-42FC-9ED2-D64F02680D69}"/>
              </a:ext>
            </a:extLst>
          </p:cNvPr>
          <p:cNvPicPr>
            <a:picLocks noChangeAspect="1"/>
          </p:cNvPicPr>
          <p:nvPr/>
        </p:nvPicPr>
        <p:blipFill>
          <a:blip r:embed="rId2"/>
          <a:stretch>
            <a:fillRect/>
          </a:stretch>
        </p:blipFill>
        <p:spPr>
          <a:xfrm>
            <a:off x="11198084" y="-6297"/>
            <a:ext cx="967409" cy="827495"/>
          </a:xfrm>
          <a:prstGeom prst="rect">
            <a:avLst/>
          </a:prstGeom>
        </p:spPr>
      </p:pic>
      <p:sp>
        <p:nvSpPr>
          <p:cNvPr id="5" name="Rectangle 4">
            <a:extLst>
              <a:ext uri="{FF2B5EF4-FFF2-40B4-BE49-F238E27FC236}">
                <a16:creationId xmlns:a16="http://schemas.microsoft.com/office/drawing/2014/main" id="{69CB9F0F-F1F3-4FB8-919D-011093B33752}"/>
              </a:ext>
            </a:extLst>
          </p:cNvPr>
          <p:cNvSpPr/>
          <p:nvPr/>
        </p:nvSpPr>
        <p:spPr>
          <a:xfrm>
            <a:off x="4518158" y="83361"/>
            <a:ext cx="2114746" cy="369332"/>
          </a:xfrm>
          <a:prstGeom prst="rect">
            <a:avLst/>
          </a:prstGeom>
        </p:spPr>
        <p:txBody>
          <a:bodyPr wrap="none">
            <a:spAutoFit/>
          </a:bodyPr>
          <a:lstStyle/>
          <a:p>
            <a:r>
              <a:rPr lang="en-US" b="1" dirty="0">
                <a:solidFill>
                  <a:schemeClr val="bg1"/>
                </a:solidFill>
                <a:latin typeface="Times New Roman" panose="02020603050405020304" pitchFamily="18" charset="0"/>
              </a:rPr>
              <a:t>END ASSESMENT</a:t>
            </a:r>
            <a:endParaRPr lang="hi-IN" b="1" dirty="0">
              <a:solidFill>
                <a:schemeClr val="bg1"/>
              </a:solidFill>
              <a:latin typeface="Times New Roman" panose="02020603050405020304" pitchFamily="18" charset="0"/>
            </a:endParaRPr>
          </a:p>
        </p:txBody>
      </p:sp>
      <p:pic>
        <p:nvPicPr>
          <p:cNvPr id="6" name="Picture 5">
            <a:extLst>
              <a:ext uri="{FF2B5EF4-FFF2-40B4-BE49-F238E27FC236}">
                <a16:creationId xmlns:a16="http://schemas.microsoft.com/office/drawing/2014/main" id="{D05A781A-ED01-4BD9-BFD3-8A8FBC18F787}"/>
              </a:ext>
            </a:extLst>
          </p:cNvPr>
          <p:cNvPicPr>
            <a:picLocks noChangeAspect="1"/>
          </p:cNvPicPr>
          <p:nvPr/>
        </p:nvPicPr>
        <p:blipFill>
          <a:blip r:embed="rId3"/>
          <a:stretch>
            <a:fillRect/>
          </a:stretch>
        </p:blipFill>
        <p:spPr>
          <a:xfrm>
            <a:off x="26507" y="657252"/>
            <a:ext cx="4664763" cy="4902836"/>
          </a:xfrm>
          <a:prstGeom prst="rect">
            <a:avLst/>
          </a:prstGeom>
        </p:spPr>
      </p:pic>
      <p:pic>
        <p:nvPicPr>
          <p:cNvPr id="7" name="Picture 6">
            <a:extLst>
              <a:ext uri="{FF2B5EF4-FFF2-40B4-BE49-F238E27FC236}">
                <a16:creationId xmlns:a16="http://schemas.microsoft.com/office/drawing/2014/main" id="{CCF25446-7CE8-4AAF-8B42-EDDF85F0A1DC}"/>
              </a:ext>
            </a:extLst>
          </p:cNvPr>
          <p:cNvPicPr>
            <a:picLocks noChangeAspect="1"/>
          </p:cNvPicPr>
          <p:nvPr/>
        </p:nvPicPr>
        <p:blipFill>
          <a:blip r:embed="rId4"/>
          <a:stretch>
            <a:fillRect/>
          </a:stretch>
        </p:blipFill>
        <p:spPr>
          <a:xfrm>
            <a:off x="5027214" y="1255166"/>
            <a:ext cx="3565904" cy="4914521"/>
          </a:xfrm>
          <a:prstGeom prst="rect">
            <a:avLst/>
          </a:prstGeom>
        </p:spPr>
      </p:pic>
      <p:pic>
        <p:nvPicPr>
          <p:cNvPr id="8" name="Picture 7">
            <a:extLst>
              <a:ext uri="{FF2B5EF4-FFF2-40B4-BE49-F238E27FC236}">
                <a16:creationId xmlns:a16="http://schemas.microsoft.com/office/drawing/2014/main" id="{F8CFC712-1B26-49FB-BA45-C94AEEE6AAB7}"/>
              </a:ext>
            </a:extLst>
          </p:cNvPr>
          <p:cNvPicPr>
            <a:picLocks noChangeAspect="1"/>
          </p:cNvPicPr>
          <p:nvPr/>
        </p:nvPicPr>
        <p:blipFill>
          <a:blip r:embed="rId5"/>
          <a:stretch>
            <a:fillRect/>
          </a:stretch>
        </p:blipFill>
        <p:spPr>
          <a:xfrm>
            <a:off x="8929063" y="1609726"/>
            <a:ext cx="2752725" cy="4902836"/>
          </a:xfrm>
          <a:prstGeom prst="rect">
            <a:avLst/>
          </a:prstGeom>
        </p:spPr>
      </p:pic>
    </p:spTree>
    <p:extLst>
      <p:ext uri="{BB962C8B-B14F-4D97-AF65-F5344CB8AC3E}">
        <p14:creationId xmlns:p14="http://schemas.microsoft.com/office/powerpoint/2010/main" val="15908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10242" name="Picture 2" descr="Image result for thank you messa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7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578BE7-FAC5-49AD-9249-61B68F5C65FD}"/>
              </a:ext>
            </a:extLst>
          </p:cNvPr>
          <p:cNvSpPr/>
          <p:nvPr/>
        </p:nvSpPr>
        <p:spPr>
          <a:xfrm>
            <a:off x="3930407" y="302351"/>
            <a:ext cx="4622163" cy="369332"/>
          </a:xfrm>
          <a:prstGeom prst="rect">
            <a:avLst/>
          </a:prstGeom>
        </p:spPr>
        <p:txBody>
          <a:bodyPr wrap="none">
            <a:spAutoFit/>
          </a:bodyPr>
          <a:lstStyle/>
          <a:p>
            <a:r>
              <a:rPr lang="hi-IN" b="1" dirty="0">
                <a:solidFill>
                  <a:schemeClr val="bg1"/>
                </a:solidFill>
                <a:latin typeface="Times New Roman" panose="02020603050405020304" pitchFamily="18" charset="0"/>
              </a:rPr>
              <a:t>Operational Pre-requisites for using the App </a:t>
            </a:r>
          </a:p>
        </p:txBody>
      </p:sp>
      <p:sp>
        <p:nvSpPr>
          <p:cNvPr id="5" name="Rectangle 4">
            <a:extLst>
              <a:ext uri="{FF2B5EF4-FFF2-40B4-BE49-F238E27FC236}">
                <a16:creationId xmlns:a16="http://schemas.microsoft.com/office/drawing/2014/main" id="{B2E7D01B-8F17-45FE-804E-9CA4D7CA9A04}"/>
              </a:ext>
            </a:extLst>
          </p:cNvPr>
          <p:cNvSpPr/>
          <p:nvPr/>
        </p:nvSpPr>
        <p:spPr>
          <a:xfrm>
            <a:off x="1484243" y="1263782"/>
            <a:ext cx="8295861" cy="646331"/>
          </a:xfrm>
          <a:prstGeom prst="rect">
            <a:avLst/>
          </a:prstGeom>
        </p:spPr>
        <p:txBody>
          <a:bodyPr wrap="square">
            <a:spAutoFit/>
          </a:bodyPr>
          <a:lstStyle/>
          <a:p>
            <a:r>
              <a:rPr lang="hi-IN" b="1" dirty="0">
                <a:solidFill>
                  <a:schemeClr val="bg1"/>
                </a:solidFill>
                <a:latin typeface="Times New Roman" panose="02020603050405020304" pitchFamily="18" charset="0"/>
              </a:rPr>
              <a:t>The Application is applicable only for conducting assessment for batches pertaining to the scheme PMKVY </a:t>
            </a:r>
          </a:p>
        </p:txBody>
      </p:sp>
      <p:sp>
        <p:nvSpPr>
          <p:cNvPr id="6" name="Rectangle 5">
            <a:extLst>
              <a:ext uri="{FF2B5EF4-FFF2-40B4-BE49-F238E27FC236}">
                <a16:creationId xmlns:a16="http://schemas.microsoft.com/office/drawing/2014/main" id="{D31C4F6F-E114-406F-B67F-AC62969A254A}"/>
              </a:ext>
            </a:extLst>
          </p:cNvPr>
          <p:cNvSpPr/>
          <p:nvPr/>
        </p:nvSpPr>
        <p:spPr>
          <a:xfrm>
            <a:off x="1484243" y="2615507"/>
            <a:ext cx="8030818" cy="369332"/>
          </a:xfrm>
          <a:prstGeom prst="rect">
            <a:avLst/>
          </a:prstGeom>
        </p:spPr>
        <p:txBody>
          <a:bodyPr wrap="square">
            <a:spAutoFit/>
          </a:bodyPr>
          <a:lstStyle/>
          <a:p>
            <a:r>
              <a:rPr lang="hi-IN" b="1" dirty="0">
                <a:solidFill>
                  <a:schemeClr val="bg1"/>
                </a:solidFill>
                <a:latin typeface="Times New Roman" panose="02020603050405020304" pitchFamily="18" charset="0"/>
              </a:rPr>
              <a:t>The assessor must be TOA certified and registered through Aadhar. </a:t>
            </a:r>
          </a:p>
        </p:txBody>
      </p:sp>
      <p:sp>
        <p:nvSpPr>
          <p:cNvPr id="7" name="Rectangle 6">
            <a:extLst>
              <a:ext uri="{FF2B5EF4-FFF2-40B4-BE49-F238E27FC236}">
                <a16:creationId xmlns:a16="http://schemas.microsoft.com/office/drawing/2014/main" id="{24C0B044-909C-45F6-9578-94749D2B8EB4}"/>
              </a:ext>
            </a:extLst>
          </p:cNvPr>
          <p:cNvSpPr/>
          <p:nvPr/>
        </p:nvSpPr>
        <p:spPr>
          <a:xfrm>
            <a:off x="1484242" y="3582915"/>
            <a:ext cx="8030817" cy="646331"/>
          </a:xfrm>
          <a:prstGeom prst="rect">
            <a:avLst/>
          </a:prstGeom>
        </p:spPr>
        <p:txBody>
          <a:bodyPr wrap="square">
            <a:spAutoFit/>
          </a:bodyPr>
          <a:lstStyle/>
          <a:p>
            <a:r>
              <a:rPr lang="hi-IN" b="1" dirty="0">
                <a:solidFill>
                  <a:schemeClr val="bg1"/>
                </a:solidFill>
                <a:latin typeface="Times New Roman" panose="02020603050405020304" pitchFamily="18" charset="0"/>
              </a:rPr>
              <a:t> The assessor must log in the APP using their respective SIP (Skill India Portal) credentials.</a:t>
            </a:r>
          </a:p>
        </p:txBody>
      </p:sp>
      <p:sp>
        <p:nvSpPr>
          <p:cNvPr id="8" name="Rectangle 7">
            <a:extLst>
              <a:ext uri="{FF2B5EF4-FFF2-40B4-BE49-F238E27FC236}">
                <a16:creationId xmlns:a16="http://schemas.microsoft.com/office/drawing/2014/main" id="{DA6DBB62-EBAB-4D9C-95B4-BC39F2E5F5E7}"/>
              </a:ext>
            </a:extLst>
          </p:cNvPr>
          <p:cNvSpPr/>
          <p:nvPr/>
        </p:nvSpPr>
        <p:spPr>
          <a:xfrm>
            <a:off x="1497494" y="4549027"/>
            <a:ext cx="7633254" cy="646331"/>
          </a:xfrm>
          <a:prstGeom prst="rect">
            <a:avLst/>
          </a:prstGeom>
        </p:spPr>
        <p:txBody>
          <a:bodyPr wrap="square">
            <a:spAutoFit/>
          </a:bodyPr>
          <a:lstStyle/>
          <a:p>
            <a:r>
              <a:rPr lang="hi-IN" b="1" dirty="0">
                <a:solidFill>
                  <a:schemeClr val="bg1"/>
                </a:solidFill>
                <a:latin typeface="Times New Roman" panose="02020603050405020304" pitchFamily="18" charset="0"/>
              </a:rPr>
              <a:t>The Assessor must ensure the Aadhar card/no. is available with them at the time of Aadhar Authentication.</a:t>
            </a:r>
          </a:p>
        </p:txBody>
      </p:sp>
      <p:pic>
        <p:nvPicPr>
          <p:cNvPr id="9" name="Picture 8">
            <a:extLst>
              <a:ext uri="{FF2B5EF4-FFF2-40B4-BE49-F238E27FC236}">
                <a16:creationId xmlns:a16="http://schemas.microsoft.com/office/drawing/2014/main" id="{6A3628DE-DD24-43CE-BA6A-54A48D6F3C80}"/>
              </a:ext>
            </a:extLst>
          </p:cNvPr>
          <p:cNvPicPr>
            <a:picLocks noChangeAspect="1"/>
          </p:cNvPicPr>
          <p:nvPr/>
        </p:nvPicPr>
        <p:blipFill>
          <a:blip r:embed="rId3"/>
          <a:stretch>
            <a:fillRect/>
          </a:stretch>
        </p:blipFill>
        <p:spPr>
          <a:xfrm>
            <a:off x="10888989" y="4214"/>
            <a:ext cx="1303011" cy="1082819"/>
          </a:xfrm>
          <a:prstGeom prst="rect">
            <a:avLst/>
          </a:prstGeom>
        </p:spPr>
      </p:pic>
      <p:pic>
        <p:nvPicPr>
          <p:cNvPr id="11" name="Picture 10">
            <a:extLst>
              <a:ext uri="{FF2B5EF4-FFF2-40B4-BE49-F238E27FC236}">
                <a16:creationId xmlns:a16="http://schemas.microsoft.com/office/drawing/2014/main" id="{C660A354-A326-48BA-A37A-4ACFB373EFE8}"/>
              </a:ext>
            </a:extLst>
          </p:cNvPr>
          <p:cNvPicPr>
            <a:picLocks noChangeAspect="1"/>
          </p:cNvPicPr>
          <p:nvPr/>
        </p:nvPicPr>
        <p:blipFill>
          <a:blip r:embed="rId4"/>
          <a:stretch>
            <a:fillRect/>
          </a:stretch>
        </p:blipFill>
        <p:spPr>
          <a:xfrm>
            <a:off x="9515059" y="2223053"/>
            <a:ext cx="2450540" cy="3167772"/>
          </a:xfrm>
          <a:prstGeom prst="rect">
            <a:avLst/>
          </a:prstGeom>
        </p:spPr>
      </p:pic>
    </p:spTree>
    <p:extLst>
      <p:ext uri="{BB962C8B-B14F-4D97-AF65-F5344CB8AC3E}">
        <p14:creationId xmlns:p14="http://schemas.microsoft.com/office/powerpoint/2010/main" val="8687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87EA83-1B4F-4727-BD9C-B5F0C9904AE1}"/>
              </a:ext>
            </a:extLst>
          </p:cNvPr>
          <p:cNvSpPr/>
          <p:nvPr/>
        </p:nvSpPr>
        <p:spPr>
          <a:xfrm>
            <a:off x="2027580" y="115886"/>
            <a:ext cx="7977810" cy="369332"/>
          </a:xfrm>
          <a:prstGeom prst="rect">
            <a:avLst/>
          </a:prstGeom>
        </p:spPr>
        <p:txBody>
          <a:bodyPr wrap="square">
            <a:spAutoFit/>
          </a:bodyPr>
          <a:lstStyle/>
          <a:p>
            <a:r>
              <a:rPr lang="hi-IN" b="1" dirty="0">
                <a:solidFill>
                  <a:schemeClr val="bg1"/>
                </a:solidFill>
                <a:latin typeface="Times New Roman" panose="02020603050405020304" pitchFamily="18" charset="0"/>
              </a:rPr>
              <a:t>Technical specifications for using the Aadhaar enabled Assessor Application </a:t>
            </a:r>
          </a:p>
        </p:txBody>
      </p:sp>
      <p:sp>
        <p:nvSpPr>
          <p:cNvPr id="5" name="Rectangle 4">
            <a:extLst>
              <a:ext uri="{FF2B5EF4-FFF2-40B4-BE49-F238E27FC236}">
                <a16:creationId xmlns:a16="http://schemas.microsoft.com/office/drawing/2014/main" id="{9A0D03E9-FD9B-4101-8269-3B04EF8932AB}"/>
              </a:ext>
            </a:extLst>
          </p:cNvPr>
          <p:cNvSpPr/>
          <p:nvPr/>
        </p:nvSpPr>
        <p:spPr>
          <a:xfrm>
            <a:off x="3004647" y="858944"/>
            <a:ext cx="4367542" cy="369332"/>
          </a:xfrm>
          <a:prstGeom prst="rect">
            <a:avLst/>
          </a:prstGeom>
        </p:spPr>
        <p:txBody>
          <a:bodyPr wrap="none">
            <a:spAutoFit/>
          </a:bodyPr>
          <a:lstStyle/>
          <a:p>
            <a:r>
              <a:rPr lang="hi-IN" b="1" dirty="0">
                <a:solidFill>
                  <a:schemeClr val="bg1"/>
                </a:solidFill>
                <a:latin typeface="Times New Roman" panose="02020603050405020304" pitchFamily="18" charset="0"/>
              </a:rPr>
              <a:t>Required RD Service Device Specification </a:t>
            </a:r>
          </a:p>
        </p:txBody>
      </p:sp>
      <p:sp>
        <p:nvSpPr>
          <p:cNvPr id="6" name="Rectangle 5">
            <a:extLst>
              <a:ext uri="{FF2B5EF4-FFF2-40B4-BE49-F238E27FC236}">
                <a16:creationId xmlns:a16="http://schemas.microsoft.com/office/drawing/2014/main" id="{A9781133-9E60-4319-89DB-FCE3DDC88A88}"/>
              </a:ext>
            </a:extLst>
          </p:cNvPr>
          <p:cNvSpPr/>
          <p:nvPr/>
        </p:nvSpPr>
        <p:spPr>
          <a:xfrm>
            <a:off x="1709530" y="1593790"/>
            <a:ext cx="7606747" cy="369332"/>
          </a:xfrm>
          <a:prstGeom prst="rect">
            <a:avLst/>
          </a:prstGeom>
        </p:spPr>
        <p:txBody>
          <a:bodyPr wrap="square">
            <a:spAutoFit/>
          </a:bodyPr>
          <a:lstStyle/>
          <a:p>
            <a:r>
              <a:rPr lang="hi-IN" b="1" dirty="0">
                <a:solidFill>
                  <a:schemeClr val="bg1"/>
                </a:solidFill>
                <a:latin typeface="Times New Roman" panose="02020603050405020304" pitchFamily="18" charset="0"/>
              </a:rPr>
              <a:t>Fingerprint Scanner Device for use with Mobile, Tablet, POS Device etc. </a:t>
            </a:r>
          </a:p>
        </p:txBody>
      </p:sp>
      <p:sp>
        <p:nvSpPr>
          <p:cNvPr id="7" name="Rectangle 6">
            <a:extLst>
              <a:ext uri="{FF2B5EF4-FFF2-40B4-BE49-F238E27FC236}">
                <a16:creationId xmlns:a16="http://schemas.microsoft.com/office/drawing/2014/main" id="{5B09A200-6946-467D-9FB8-820F55A0677D}"/>
              </a:ext>
            </a:extLst>
          </p:cNvPr>
          <p:cNvSpPr/>
          <p:nvPr/>
        </p:nvSpPr>
        <p:spPr>
          <a:xfrm>
            <a:off x="1709530" y="2235872"/>
            <a:ext cx="1813317" cy="369332"/>
          </a:xfrm>
          <a:prstGeom prst="rect">
            <a:avLst/>
          </a:prstGeom>
        </p:spPr>
        <p:txBody>
          <a:bodyPr wrap="none">
            <a:spAutoFit/>
          </a:bodyPr>
          <a:lstStyle/>
          <a:p>
            <a:r>
              <a:rPr lang="hi-IN" b="1" dirty="0">
                <a:solidFill>
                  <a:schemeClr val="bg1"/>
                </a:solidFill>
                <a:latin typeface="Times New Roman" panose="02020603050405020304" pitchFamily="18" charset="0"/>
              </a:rPr>
              <a:t>STQC Certified </a:t>
            </a:r>
          </a:p>
        </p:txBody>
      </p:sp>
      <p:sp>
        <p:nvSpPr>
          <p:cNvPr id="8" name="Rectangle 7">
            <a:extLst>
              <a:ext uri="{FF2B5EF4-FFF2-40B4-BE49-F238E27FC236}">
                <a16:creationId xmlns:a16="http://schemas.microsoft.com/office/drawing/2014/main" id="{C8293A2D-4BAA-4821-BAF5-A1564E1873B3}"/>
              </a:ext>
            </a:extLst>
          </p:cNvPr>
          <p:cNvSpPr/>
          <p:nvPr/>
        </p:nvSpPr>
        <p:spPr>
          <a:xfrm>
            <a:off x="1709530" y="2877954"/>
            <a:ext cx="3636701" cy="369332"/>
          </a:xfrm>
          <a:prstGeom prst="rect">
            <a:avLst/>
          </a:prstGeom>
        </p:spPr>
        <p:txBody>
          <a:bodyPr wrap="none">
            <a:spAutoFit/>
          </a:bodyPr>
          <a:lstStyle/>
          <a:p>
            <a:r>
              <a:rPr lang="hi-IN" b="1" dirty="0">
                <a:solidFill>
                  <a:schemeClr val="bg1"/>
                </a:solidFill>
                <a:latin typeface="Times New Roman" panose="02020603050405020304" pitchFamily="18" charset="0"/>
              </a:rPr>
              <a:t>API/SDK - Android 6.0 and Above </a:t>
            </a:r>
          </a:p>
        </p:txBody>
      </p:sp>
      <p:sp>
        <p:nvSpPr>
          <p:cNvPr id="9" name="Rectangle 8">
            <a:extLst>
              <a:ext uri="{FF2B5EF4-FFF2-40B4-BE49-F238E27FC236}">
                <a16:creationId xmlns:a16="http://schemas.microsoft.com/office/drawing/2014/main" id="{D33A4698-9D97-4D3D-9D35-2744D51BFAE9}"/>
              </a:ext>
            </a:extLst>
          </p:cNvPr>
          <p:cNvSpPr/>
          <p:nvPr/>
        </p:nvSpPr>
        <p:spPr>
          <a:xfrm>
            <a:off x="1709530" y="3441026"/>
            <a:ext cx="4290598" cy="369332"/>
          </a:xfrm>
          <a:prstGeom prst="rect">
            <a:avLst/>
          </a:prstGeom>
        </p:spPr>
        <p:txBody>
          <a:bodyPr wrap="none">
            <a:spAutoFit/>
          </a:bodyPr>
          <a:lstStyle/>
          <a:p>
            <a:r>
              <a:rPr lang="hi-IN" b="1" dirty="0">
                <a:solidFill>
                  <a:schemeClr val="bg1"/>
                </a:solidFill>
                <a:latin typeface="Times New Roman" panose="02020603050405020304" pitchFamily="18" charset="0"/>
              </a:rPr>
              <a:t>Integrated USB 2.0 and above Connector </a:t>
            </a:r>
          </a:p>
        </p:txBody>
      </p:sp>
      <p:sp>
        <p:nvSpPr>
          <p:cNvPr id="10" name="Rectangle 9">
            <a:extLst>
              <a:ext uri="{FF2B5EF4-FFF2-40B4-BE49-F238E27FC236}">
                <a16:creationId xmlns:a16="http://schemas.microsoft.com/office/drawing/2014/main" id="{5DFE39CD-6A84-44D2-A203-5B1005835966}"/>
              </a:ext>
            </a:extLst>
          </p:cNvPr>
          <p:cNvSpPr/>
          <p:nvPr/>
        </p:nvSpPr>
        <p:spPr>
          <a:xfrm>
            <a:off x="1709530" y="4083108"/>
            <a:ext cx="3085140" cy="369332"/>
          </a:xfrm>
          <a:prstGeom prst="rect">
            <a:avLst/>
          </a:prstGeom>
        </p:spPr>
        <p:txBody>
          <a:bodyPr wrap="none">
            <a:spAutoFit/>
          </a:bodyPr>
          <a:lstStyle/>
          <a:p>
            <a:r>
              <a:rPr lang="hi-IN" b="1" dirty="0">
                <a:solidFill>
                  <a:schemeClr val="bg1"/>
                </a:solidFill>
                <a:latin typeface="Times New Roman" panose="02020603050405020304" pitchFamily="18" charset="0"/>
              </a:rPr>
              <a:t>Micro USB &amp; Standard USB </a:t>
            </a:r>
          </a:p>
        </p:txBody>
      </p:sp>
      <p:sp>
        <p:nvSpPr>
          <p:cNvPr id="11" name="Rectangle 10">
            <a:extLst>
              <a:ext uri="{FF2B5EF4-FFF2-40B4-BE49-F238E27FC236}">
                <a16:creationId xmlns:a16="http://schemas.microsoft.com/office/drawing/2014/main" id="{C59F5FCB-3286-42BE-AD6F-32A35941B9C1}"/>
              </a:ext>
            </a:extLst>
          </p:cNvPr>
          <p:cNvSpPr/>
          <p:nvPr/>
        </p:nvSpPr>
        <p:spPr>
          <a:xfrm>
            <a:off x="1603512" y="4641931"/>
            <a:ext cx="8163339" cy="369332"/>
          </a:xfrm>
          <a:prstGeom prst="rect">
            <a:avLst/>
          </a:prstGeom>
        </p:spPr>
        <p:txBody>
          <a:bodyPr wrap="square">
            <a:spAutoFit/>
          </a:bodyPr>
          <a:lstStyle/>
          <a:p>
            <a:r>
              <a:rPr lang="hi-IN" b="1" dirty="0">
                <a:solidFill>
                  <a:schemeClr val="bg1"/>
                </a:solidFill>
                <a:latin typeface="Times New Roman" panose="02020603050405020304" pitchFamily="18" charset="0"/>
              </a:rPr>
              <a:t>UIDAI Certified Registered Device Card Capacity of 100000 fingerprints </a:t>
            </a:r>
          </a:p>
        </p:txBody>
      </p:sp>
      <p:sp>
        <p:nvSpPr>
          <p:cNvPr id="12" name="Rectangle 11">
            <a:extLst>
              <a:ext uri="{FF2B5EF4-FFF2-40B4-BE49-F238E27FC236}">
                <a16:creationId xmlns:a16="http://schemas.microsoft.com/office/drawing/2014/main" id="{B6DAC3BC-7D3A-493C-A5F0-C26CB618A207}"/>
              </a:ext>
            </a:extLst>
          </p:cNvPr>
          <p:cNvSpPr/>
          <p:nvPr/>
        </p:nvSpPr>
        <p:spPr>
          <a:xfrm>
            <a:off x="1709529" y="5284013"/>
            <a:ext cx="7394713" cy="646331"/>
          </a:xfrm>
          <a:prstGeom prst="rect">
            <a:avLst/>
          </a:prstGeom>
        </p:spPr>
        <p:txBody>
          <a:bodyPr wrap="square">
            <a:spAutoFit/>
          </a:bodyPr>
          <a:lstStyle/>
          <a:p>
            <a:r>
              <a:rPr lang="hi-IN" b="1" dirty="0">
                <a:solidFill>
                  <a:schemeClr val="bg1"/>
                </a:solidFill>
                <a:latin typeface="Times New Roman" panose="02020603050405020304" pitchFamily="18" charset="0"/>
              </a:rPr>
              <a:t>Communication Interface - USB / Micro Port for bio-authentication device</a:t>
            </a:r>
          </a:p>
        </p:txBody>
      </p:sp>
      <p:pic>
        <p:nvPicPr>
          <p:cNvPr id="13" name="Picture 12">
            <a:extLst>
              <a:ext uri="{FF2B5EF4-FFF2-40B4-BE49-F238E27FC236}">
                <a16:creationId xmlns:a16="http://schemas.microsoft.com/office/drawing/2014/main" id="{F2052920-2612-48EB-888B-150CEE85DA7A}"/>
              </a:ext>
            </a:extLst>
          </p:cNvPr>
          <p:cNvPicPr>
            <a:picLocks noChangeAspect="1"/>
          </p:cNvPicPr>
          <p:nvPr/>
        </p:nvPicPr>
        <p:blipFill>
          <a:blip r:embed="rId3"/>
          <a:stretch>
            <a:fillRect/>
          </a:stretch>
        </p:blipFill>
        <p:spPr>
          <a:xfrm>
            <a:off x="10888989" y="4214"/>
            <a:ext cx="1303011" cy="1082819"/>
          </a:xfrm>
          <a:prstGeom prst="rect">
            <a:avLst/>
          </a:prstGeom>
        </p:spPr>
      </p:pic>
      <p:pic>
        <p:nvPicPr>
          <p:cNvPr id="14" name="Picture 13">
            <a:extLst>
              <a:ext uri="{FF2B5EF4-FFF2-40B4-BE49-F238E27FC236}">
                <a16:creationId xmlns:a16="http://schemas.microsoft.com/office/drawing/2014/main" id="{12AC0737-3C42-400E-BE3D-FC9B0B23CE34}"/>
              </a:ext>
            </a:extLst>
          </p:cNvPr>
          <p:cNvPicPr>
            <a:picLocks noChangeAspect="1"/>
          </p:cNvPicPr>
          <p:nvPr/>
        </p:nvPicPr>
        <p:blipFill rotWithShape="1">
          <a:blip r:embed="rId4"/>
          <a:srcRect l="27768" t="22402" r="59346" b="42992"/>
          <a:stretch/>
        </p:blipFill>
        <p:spPr>
          <a:xfrm>
            <a:off x="9472663" y="1593790"/>
            <a:ext cx="2514599" cy="4125613"/>
          </a:xfrm>
          <a:prstGeom prst="rect">
            <a:avLst/>
          </a:prstGeom>
        </p:spPr>
      </p:pic>
    </p:spTree>
    <p:extLst>
      <p:ext uri="{BB962C8B-B14F-4D97-AF65-F5344CB8AC3E}">
        <p14:creationId xmlns:p14="http://schemas.microsoft.com/office/powerpoint/2010/main" val="21485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57DB26-795F-44CB-B560-21B9D7BDA01E}"/>
              </a:ext>
            </a:extLst>
          </p:cNvPr>
          <p:cNvSpPr/>
          <p:nvPr/>
        </p:nvSpPr>
        <p:spPr>
          <a:xfrm>
            <a:off x="5052227" y="-15697"/>
            <a:ext cx="1774909" cy="369332"/>
          </a:xfrm>
          <a:prstGeom prst="rect">
            <a:avLst/>
          </a:prstGeom>
        </p:spPr>
        <p:txBody>
          <a:bodyPr wrap="none">
            <a:spAutoFit/>
          </a:bodyPr>
          <a:lstStyle/>
          <a:p>
            <a:r>
              <a:rPr lang="en-US" b="1" dirty="0">
                <a:solidFill>
                  <a:schemeClr val="bg1"/>
                </a:solidFill>
                <a:latin typeface="Times New Roman" panose="02020603050405020304" pitchFamily="18" charset="0"/>
              </a:rPr>
              <a:t>Bio Auth Device</a:t>
            </a:r>
            <a:endParaRPr lang="hi-IN" b="1" dirty="0">
              <a:solidFill>
                <a:schemeClr val="bg1"/>
              </a:solidFill>
              <a:latin typeface="Times New Roman" panose="02020603050405020304" pitchFamily="18" charset="0"/>
            </a:endParaRPr>
          </a:p>
        </p:txBody>
      </p:sp>
      <p:pic>
        <p:nvPicPr>
          <p:cNvPr id="5" name="Picture 4">
            <a:extLst>
              <a:ext uri="{FF2B5EF4-FFF2-40B4-BE49-F238E27FC236}">
                <a16:creationId xmlns:a16="http://schemas.microsoft.com/office/drawing/2014/main" id="{BB020EB9-45DF-44A3-BC97-7E709CACBEA2}"/>
              </a:ext>
            </a:extLst>
          </p:cNvPr>
          <p:cNvPicPr>
            <a:picLocks noChangeAspect="1"/>
          </p:cNvPicPr>
          <p:nvPr/>
        </p:nvPicPr>
        <p:blipFill>
          <a:blip r:embed="rId2"/>
          <a:stretch>
            <a:fillRect/>
          </a:stretch>
        </p:blipFill>
        <p:spPr>
          <a:xfrm>
            <a:off x="11198084" y="-6297"/>
            <a:ext cx="967409" cy="827495"/>
          </a:xfrm>
          <a:prstGeom prst="rect">
            <a:avLst/>
          </a:prstGeom>
        </p:spPr>
      </p:pic>
      <p:sp>
        <p:nvSpPr>
          <p:cNvPr id="6" name="AutoShape 2">
            <a:extLst>
              <a:ext uri="{FF2B5EF4-FFF2-40B4-BE49-F238E27FC236}">
                <a16:creationId xmlns:a16="http://schemas.microsoft.com/office/drawing/2014/main" id="{59473EC3-B478-43E4-A3CC-4C6B7995E5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i-IN"/>
          </a:p>
        </p:txBody>
      </p:sp>
      <p:pic>
        <p:nvPicPr>
          <p:cNvPr id="9" name="Picture 8">
            <a:extLst>
              <a:ext uri="{FF2B5EF4-FFF2-40B4-BE49-F238E27FC236}">
                <a16:creationId xmlns:a16="http://schemas.microsoft.com/office/drawing/2014/main" id="{8EBA1D43-4715-45A5-998D-86C33A9CFB6B}"/>
              </a:ext>
            </a:extLst>
          </p:cNvPr>
          <p:cNvPicPr>
            <a:picLocks noChangeAspect="1"/>
          </p:cNvPicPr>
          <p:nvPr/>
        </p:nvPicPr>
        <p:blipFill>
          <a:blip r:embed="rId3"/>
          <a:stretch>
            <a:fillRect/>
          </a:stretch>
        </p:blipFill>
        <p:spPr>
          <a:xfrm>
            <a:off x="90670" y="3637530"/>
            <a:ext cx="2384148" cy="3150015"/>
          </a:xfrm>
          <a:prstGeom prst="rect">
            <a:avLst/>
          </a:prstGeom>
        </p:spPr>
      </p:pic>
      <p:pic>
        <p:nvPicPr>
          <p:cNvPr id="11" name="Picture 10">
            <a:extLst>
              <a:ext uri="{FF2B5EF4-FFF2-40B4-BE49-F238E27FC236}">
                <a16:creationId xmlns:a16="http://schemas.microsoft.com/office/drawing/2014/main" id="{0D47AEF0-F144-4169-A65E-C853952CF2DE}"/>
              </a:ext>
            </a:extLst>
          </p:cNvPr>
          <p:cNvPicPr>
            <a:picLocks noChangeAspect="1"/>
          </p:cNvPicPr>
          <p:nvPr/>
        </p:nvPicPr>
        <p:blipFill rotWithShape="1">
          <a:blip r:embed="rId4"/>
          <a:srcRect t="4831" r="2936" b="32367"/>
          <a:stretch/>
        </p:blipFill>
        <p:spPr>
          <a:xfrm>
            <a:off x="84233" y="625948"/>
            <a:ext cx="2384147" cy="2908850"/>
          </a:xfrm>
          <a:prstGeom prst="rect">
            <a:avLst/>
          </a:prstGeom>
        </p:spPr>
      </p:pic>
      <p:pic>
        <p:nvPicPr>
          <p:cNvPr id="14" name="Picture 13">
            <a:extLst>
              <a:ext uri="{FF2B5EF4-FFF2-40B4-BE49-F238E27FC236}">
                <a16:creationId xmlns:a16="http://schemas.microsoft.com/office/drawing/2014/main" id="{530AA0C1-02D7-4A74-90E8-83EFFF9232E2}"/>
              </a:ext>
            </a:extLst>
          </p:cNvPr>
          <p:cNvPicPr>
            <a:picLocks noChangeAspect="1"/>
          </p:cNvPicPr>
          <p:nvPr/>
        </p:nvPicPr>
        <p:blipFill rotWithShape="1">
          <a:blip r:embed="rId5"/>
          <a:srcRect b="8115"/>
          <a:stretch/>
        </p:blipFill>
        <p:spPr>
          <a:xfrm>
            <a:off x="2540574" y="1793707"/>
            <a:ext cx="2707670" cy="4522921"/>
          </a:xfrm>
          <a:prstGeom prst="rect">
            <a:avLst/>
          </a:prstGeom>
        </p:spPr>
      </p:pic>
      <p:pic>
        <p:nvPicPr>
          <p:cNvPr id="16" name="Picture 15">
            <a:extLst>
              <a:ext uri="{FF2B5EF4-FFF2-40B4-BE49-F238E27FC236}">
                <a16:creationId xmlns:a16="http://schemas.microsoft.com/office/drawing/2014/main" id="{37E346B7-9D83-442F-9537-3554ACC8BA73}"/>
              </a:ext>
            </a:extLst>
          </p:cNvPr>
          <p:cNvPicPr>
            <a:picLocks noChangeAspect="1"/>
          </p:cNvPicPr>
          <p:nvPr/>
        </p:nvPicPr>
        <p:blipFill rotWithShape="1">
          <a:blip r:embed="rId6"/>
          <a:srcRect l="24493" t="4251" r="8796" b="2669"/>
          <a:stretch/>
        </p:blipFill>
        <p:spPr>
          <a:xfrm>
            <a:off x="5367008" y="1084043"/>
            <a:ext cx="2816390" cy="5239495"/>
          </a:xfrm>
          <a:prstGeom prst="rect">
            <a:avLst/>
          </a:prstGeom>
        </p:spPr>
      </p:pic>
      <p:sp>
        <p:nvSpPr>
          <p:cNvPr id="17" name="Rectangle 16">
            <a:extLst>
              <a:ext uri="{FF2B5EF4-FFF2-40B4-BE49-F238E27FC236}">
                <a16:creationId xmlns:a16="http://schemas.microsoft.com/office/drawing/2014/main" id="{393CAFB3-C752-40B8-A306-70104110E31F}"/>
              </a:ext>
            </a:extLst>
          </p:cNvPr>
          <p:cNvSpPr/>
          <p:nvPr/>
        </p:nvSpPr>
        <p:spPr>
          <a:xfrm>
            <a:off x="539566" y="275848"/>
            <a:ext cx="1330814" cy="338554"/>
          </a:xfrm>
          <a:prstGeom prst="rect">
            <a:avLst/>
          </a:prstGeom>
        </p:spPr>
        <p:txBody>
          <a:bodyPr wrap="none">
            <a:spAutoFit/>
          </a:bodyPr>
          <a:lstStyle/>
          <a:p>
            <a:r>
              <a:rPr lang="en-US" sz="1600" b="1" dirty="0">
                <a:solidFill>
                  <a:schemeClr val="bg1"/>
                </a:solidFill>
                <a:latin typeface="Times New Roman" panose="02020603050405020304" pitchFamily="18" charset="0"/>
              </a:rPr>
              <a:t>Device Name</a:t>
            </a:r>
            <a:endParaRPr lang="hi-IN" sz="1600" b="1" dirty="0">
              <a:solidFill>
                <a:schemeClr val="bg1"/>
              </a:solidFill>
              <a:latin typeface="Times New Roman" panose="02020603050405020304" pitchFamily="18" charset="0"/>
            </a:endParaRPr>
          </a:p>
        </p:txBody>
      </p:sp>
      <p:sp>
        <p:nvSpPr>
          <p:cNvPr id="18" name="Rectangle 17">
            <a:extLst>
              <a:ext uri="{FF2B5EF4-FFF2-40B4-BE49-F238E27FC236}">
                <a16:creationId xmlns:a16="http://schemas.microsoft.com/office/drawing/2014/main" id="{3B8FEDB4-CF76-4A62-ABE5-0567E1B587A1}"/>
              </a:ext>
            </a:extLst>
          </p:cNvPr>
          <p:cNvSpPr/>
          <p:nvPr/>
        </p:nvSpPr>
        <p:spPr>
          <a:xfrm>
            <a:off x="2626661" y="1189786"/>
            <a:ext cx="2700591" cy="584775"/>
          </a:xfrm>
          <a:prstGeom prst="rect">
            <a:avLst/>
          </a:prstGeom>
        </p:spPr>
        <p:txBody>
          <a:bodyPr wrap="square">
            <a:spAutoFit/>
          </a:bodyPr>
          <a:lstStyle/>
          <a:p>
            <a:r>
              <a:rPr lang="en-US" sz="1600" b="1" dirty="0">
                <a:solidFill>
                  <a:schemeClr val="bg1"/>
                </a:solidFill>
                <a:latin typeface="Times New Roman" panose="02020603050405020304" pitchFamily="18" charset="0"/>
              </a:rPr>
              <a:t>Install Mantra RD Services from Google Play store</a:t>
            </a:r>
            <a:endParaRPr lang="hi-IN" sz="1600" b="1" dirty="0">
              <a:solidFill>
                <a:schemeClr val="bg1"/>
              </a:solidFill>
              <a:latin typeface="Times New Roman" panose="02020603050405020304" pitchFamily="18" charset="0"/>
            </a:endParaRPr>
          </a:p>
        </p:txBody>
      </p:sp>
      <p:sp>
        <p:nvSpPr>
          <p:cNvPr id="19" name="Rectangle 18">
            <a:extLst>
              <a:ext uri="{FF2B5EF4-FFF2-40B4-BE49-F238E27FC236}">
                <a16:creationId xmlns:a16="http://schemas.microsoft.com/office/drawing/2014/main" id="{144A16C4-D848-4AB0-99EC-1CF7ABBA0ECE}"/>
              </a:ext>
            </a:extLst>
          </p:cNvPr>
          <p:cNvSpPr/>
          <p:nvPr/>
        </p:nvSpPr>
        <p:spPr>
          <a:xfrm>
            <a:off x="5462742" y="739215"/>
            <a:ext cx="2700591" cy="338554"/>
          </a:xfrm>
          <a:prstGeom prst="rect">
            <a:avLst/>
          </a:prstGeom>
        </p:spPr>
        <p:txBody>
          <a:bodyPr wrap="square">
            <a:spAutoFit/>
          </a:bodyPr>
          <a:lstStyle/>
          <a:p>
            <a:r>
              <a:rPr lang="en-US" sz="1600" b="1" dirty="0">
                <a:solidFill>
                  <a:schemeClr val="bg1"/>
                </a:solidFill>
                <a:latin typeface="Times New Roman" panose="02020603050405020304" pitchFamily="18" charset="0"/>
              </a:rPr>
              <a:t>Once installed Open APP</a:t>
            </a:r>
            <a:endParaRPr lang="hi-IN" sz="1600" b="1" dirty="0">
              <a:solidFill>
                <a:schemeClr val="bg1"/>
              </a:solidFill>
              <a:latin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01FD9FF5-AE2E-47DA-BE2B-3D717479DE97}"/>
              </a:ext>
            </a:extLst>
          </p:cNvPr>
          <p:cNvCxnSpPr>
            <a:cxnSpLocks/>
            <a:stCxn id="26" idx="1"/>
          </p:cNvCxnSpPr>
          <p:nvPr/>
        </p:nvCxnSpPr>
        <p:spPr>
          <a:xfrm flipH="1" flipV="1">
            <a:off x="7381461" y="1709096"/>
            <a:ext cx="1281684" cy="537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BA7EDEE1-C8D3-4AF7-9A72-91209D9975A0}"/>
              </a:ext>
            </a:extLst>
          </p:cNvPr>
          <p:cNvCxnSpPr>
            <a:cxnSpLocks/>
            <a:stCxn id="26" idx="1"/>
          </p:cNvCxnSpPr>
          <p:nvPr/>
        </p:nvCxnSpPr>
        <p:spPr>
          <a:xfrm flipH="1">
            <a:off x="7381461" y="1762824"/>
            <a:ext cx="1281684" cy="204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F48A8CA8-C7AC-4C35-92AE-545CAAE184E6}"/>
              </a:ext>
            </a:extLst>
          </p:cNvPr>
          <p:cNvCxnSpPr>
            <a:cxnSpLocks/>
          </p:cNvCxnSpPr>
          <p:nvPr/>
        </p:nvCxnSpPr>
        <p:spPr>
          <a:xfrm flipH="1">
            <a:off x="7441096" y="2298820"/>
            <a:ext cx="124570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894CFE1A-285A-46B8-9CC0-ABA13317ACAF}"/>
              </a:ext>
            </a:extLst>
          </p:cNvPr>
          <p:cNvSpPr/>
          <p:nvPr/>
        </p:nvSpPr>
        <p:spPr>
          <a:xfrm>
            <a:off x="8663145" y="1501214"/>
            <a:ext cx="2534939" cy="523220"/>
          </a:xfrm>
          <a:prstGeom prst="rect">
            <a:avLst/>
          </a:prstGeom>
        </p:spPr>
        <p:txBody>
          <a:bodyPr wrap="square">
            <a:spAutoFit/>
          </a:bodyPr>
          <a:lstStyle/>
          <a:p>
            <a:r>
              <a:rPr lang="en-US" sz="1400" b="1" dirty="0">
                <a:solidFill>
                  <a:schemeClr val="bg1"/>
                </a:solidFill>
                <a:latin typeface="Times New Roman" panose="02020603050405020304" pitchFamily="18" charset="0"/>
              </a:rPr>
              <a:t>Dot appears green when internet on mobile phone is on</a:t>
            </a:r>
            <a:endParaRPr lang="hi-IN" sz="1400" b="1" dirty="0">
              <a:solidFill>
                <a:schemeClr val="bg1"/>
              </a:solidFill>
              <a:latin typeface="Times New Roman" panose="02020603050405020304" pitchFamily="18" charset="0"/>
            </a:endParaRPr>
          </a:p>
        </p:txBody>
      </p:sp>
      <p:sp>
        <p:nvSpPr>
          <p:cNvPr id="30" name="Rectangle 29">
            <a:extLst>
              <a:ext uri="{FF2B5EF4-FFF2-40B4-BE49-F238E27FC236}">
                <a16:creationId xmlns:a16="http://schemas.microsoft.com/office/drawing/2014/main" id="{409E1CF4-37E8-4A67-915C-446C5D16E078}"/>
              </a:ext>
            </a:extLst>
          </p:cNvPr>
          <p:cNvSpPr/>
          <p:nvPr/>
        </p:nvSpPr>
        <p:spPr>
          <a:xfrm>
            <a:off x="8669773" y="2037929"/>
            <a:ext cx="2816390" cy="1384995"/>
          </a:xfrm>
          <a:prstGeom prst="rect">
            <a:avLst/>
          </a:prstGeom>
        </p:spPr>
        <p:txBody>
          <a:bodyPr wrap="square">
            <a:spAutoFit/>
          </a:bodyPr>
          <a:lstStyle/>
          <a:p>
            <a:r>
              <a:rPr lang="en-US" sz="1400" b="1" dirty="0">
                <a:solidFill>
                  <a:schemeClr val="bg1"/>
                </a:solidFill>
                <a:latin typeface="Times New Roman" panose="02020603050405020304" pitchFamily="18" charset="0"/>
              </a:rPr>
              <a:t>Dot appears  </a:t>
            </a:r>
            <a:r>
              <a:rPr lang="en-US" sz="1400" b="1" dirty="0">
                <a:solidFill>
                  <a:srgbClr val="FF0000"/>
                </a:solidFill>
                <a:latin typeface="Times New Roman" panose="02020603050405020304" pitchFamily="18" charset="0"/>
              </a:rPr>
              <a:t>RED</a:t>
            </a:r>
            <a:r>
              <a:rPr lang="en-US" sz="1400" b="1" dirty="0">
                <a:solidFill>
                  <a:schemeClr val="bg1"/>
                </a:solidFill>
                <a:latin typeface="Times New Roman" panose="02020603050405020304" pitchFamily="18" charset="0"/>
              </a:rPr>
              <a:t> : If  bio auth device not connected with Mobile Phone</a:t>
            </a:r>
          </a:p>
          <a:p>
            <a:r>
              <a:rPr lang="en-US" sz="1400" b="1" dirty="0">
                <a:solidFill>
                  <a:schemeClr val="bg1"/>
                </a:solidFill>
                <a:latin typeface="Times New Roman" panose="02020603050405020304" pitchFamily="18" charset="0"/>
              </a:rPr>
              <a:t>Dot appears  </a:t>
            </a:r>
            <a:r>
              <a:rPr lang="en-US" sz="1400" b="1" dirty="0">
                <a:solidFill>
                  <a:srgbClr val="92D050"/>
                </a:solidFill>
                <a:latin typeface="Times New Roman" panose="02020603050405020304" pitchFamily="18" charset="0"/>
              </a:rPr>
              <a:t>GREEN</a:t>
            </a:r>
            <a:r>
              <a:rPr lang="en-US" sz="1400" b="1" dirty="0">
                <a:solidFill>
                  <a:schemeClr val="bg1"/>
                </a:solidFill>
                <a:latin typeface="Times New Roman" panose="02020603050405020304" pitchFamily="18" charset="0"/>
              </a:rPr>
              <a:t>: If  bio auth device is connected with Mobile Phone</a:t>
            </a:r>
          </a:p>
        </p:txBody>
      </p:sp>
      <p:sp>
        <p:nvSpPr>
          <p:cNvPr id="31" name="Rectangle 30">
            <a:extLst>
              <a:ext uri="{FF2B5EF4-FFF2-40B4-BE49-F238E27FC236}">
                <a16:creationId xmlns:a16="http://schemas.microsoft.com/office/drawing/2014/main" id="{274C2233-51AF-4333-8065-7E88D9799901}"/>
              </a:ext>
            </a:extLst>
          </p:cNvPr>
          <p:cNvSpPr/>
          <p:nvPr/>
        </p:nvSpPr>
        <p:spPr>
          <a:xfrm>
            <a:off x="8510745" y="3893232"/>
            <a:ext cx="2975417" cy="1477328"/>
          </a:xfrm>
          <a:prstGeom prst="rect">
            <a:avLst/>
          </a:prstGeom>
        </p:spPr>
        <p:txBody>
          <a:bodyPr wrap="square">
            <a:spAutoFit/>
          </a:bodyPr>
          <a:lstStyle/>
          <a:p>
            <a:r>
              <a:rPr lang="en-US" b="1" dirty="0">
                <a:solidFill>
                  <a:srgbClr val="FFFF00"/>
                </a:solidFill>
                <a:latin typeface="Times New Roman" panose="02020603050405020304" pitchFamily="18" charset="0"/>
              </a:rPr>
              <a:t>NOTE: Please insure that the OTG cable is enabled on your mobile phone. Please go to the mobile settings for the same.</a:t>
            </a:r>
            <a:endParaRPr lang="hi-IN" b="1"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7959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6"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90F720-0565-4106-9A71-DF4D892E6519}"/>
              </a:ext>
            </a:extLst>
          </p:cNvPr>
          <p:cNvSpPr/>
          <p:nvPr/>
        </p:nvSpPr>
        <p:spPr>
          <a:xfrm>
            <a:off x="2027580" y="115886"/>
            <a:ext cx="7977810" cy="369332"/>
          </a:xfrm>
          <a:prstGeom prst="rect">
            <a:avLst/>
          </a:prstGeom>
        </p:spPr>
        <p:txBody>
          <a:bodyPr wrap="square">
            <a:spAutoFit/>
          </a:bodyPr>
          <a:lstStyle/>
          <a:p>
            <a:r>
              <a:rPr lang="hi-IN" b="1" dirty="0">
                <a:solidFill>
                  <a:schemeClr val="bg1"/>
                </a:solidFill>
                <a:latin typeface="Times New Roman" panose="02020603050405020304" pitchFamily="18" charset="0"/>
              </a:rPr>
              <a:t>Technical specifications for using the Aadhaar enabled Assessor Application </a:t>
            </a:r>
          </a:p>
        </p:txBody>
      </p:sp>
      <p:pic>
        <p:nvPicPr>
          <p:cNvPr id="5" name="Picture 4">
            <a:extLst>
              <a:ext uri="{FF2B5EF4-FFF2-40B4-BE49-F238E27FC236}">
                <a16:creationId xmlns:a16="http://schemas.microsoft.com/office/drawing/2014/main" id="{8F1D7967-E1BE-4EED-AF19-0E6CC5DFAAC9}"/>
              </a:ext>
            </a:extLst>
          </p:cNvPr>
          <p:cNvPicPr>
            <a:picLocks noChangeAspect="1"/>
          </p:cNvPicPr>
          <p:nvPr/>
        </p:nvPicPr>
        <p:blipFill>
          <a:blip r:embed="rId3"/>
          <a:stretch>
            <a:fillRect/>
          </a:stretch>
        </p:blipFill>
        <p:spPr>
          <a:xfrm>
            <a:off x="10888989" y="4214"/>
            <a:ext cx="1303011" cy="1082819"/>
          </a:xfrm>
          <a:prstGeom prst="rect">
            <a:avLst/>
          </a:prstGeom>
        </p:spPr>
      </p:pic>
      <p:sp>
        <p:nvSpPr>
          <p:cNvPr id="6" name="Rectangle 5">
            <a:extLst>
              <a:ext uri="{FF2B5EF4-FFF2-40B4-BE49-F238E27FC236}">
                <a16:creationId xmlns:a16="http://schemas.microsoft.com/office/drawing/2014/main" id="{F1F07D1D-0B9E-4CA7-B708-36FDFE245623}"/>
              </a:ext>
            </a:extLst>
          </p:cNvPr>
          <p:cNvSpPr/>
          <p:nvPr/>
        </p:nvSpPr>
        <p:spPr>
          <a:xfrm>
            <a:off x="3626607" y="717701"/>
            <a:ext cx="4008470" cy="369332"/>
          </a:xfrm>
          <a:prstGeom prst="rect">
            <a:avLst/>
          </a:prstGeom>
        </p:spPr>
        <p:txBody>
          <a:bodyPr wrap="none">
            <a:spAutoFit/>
          </a:bodyPr>
          <a:lstStyle/>
          <a:p>
            <a:r>
              <a:rPr lang="hi-IN" b="1" dirty="0">
                <a:solidFill>
                  <a:schemeClr val="bg1"/>
                </a:solidFill>
                <a:latin typeface="Times New Roman" panose="02020603050405020304" pitchFamily="18" charset="0"/>
              </a:rPr>
              <a:t> Required Mobile Device Specification </a:t>
            </a:r>
          </a:p>
        </p:txBody>
      </p:sp>
      <p:sp>
        <p:nvSpPr>
          <p:cNvPr id="7" name="Rectangle 6">
            <a:extLst>
              <a:ext uri="{FF2B5EF4-FFF2-40B4-BE49-F238E27FC236}">
                <a16:creationId xmlns:a16="http://schemas.microsoft.com/office/drawing/2014/main" id="{1E73D308-B389-4C5C-9390-C62C592435C0}"/>
              </a:ext>
            </a:extLst>
          </p:cNvPr>
          <p:cNvSpPr/>
          <p:nvPr/>
        </p:nvSpPr>
        <p:spPr>
          <a:xfrm>
            <a:off x="2027580" y="1319516"/>
            <a:ext cx="4925707" cy="369332"/>
          </a:xfrm>
          <a:prstGeom prst="rect">
            <a:avLst/>
          </a:prstGeom>
        </p:spPr>
        <p:txBody>
          <a:bodyPr wrap="none">
            <a:spAutoFit/>
          </a:bodyPr>
          <a:lstStyle/>
          <a:p>
            <a:r>
              <a:rPr lang="hi-IN" b="1" dirty="0">
                <a:solidFill>
                  <a:schemeClr val="bg1"/>
                </a:solidFill>
                <a:latin typeface="Times New Roman" panose="02020603050405020304" pitchFamily="18" charset="0"/>
              </a:rPr>
              <a:t>Android Version 6.0 (Marshmallow) and above. </a:t>
            </a:r>
          </a:p>
        </p:txBody>
      </p:sp>
      <p:sp>
        <p:nvSpPr>
          <p:cNvPr id="8" name="Rectangle 7">
            <a:extLst>
              <a:ext uri="{FF2B5EF4-FFF2-40B4-BE49-F238E27FC236}">
                <a16:creationId xmlns:a16="http://schemas.microsoft.com/office/drawing/2014/main" id="{89383177-C63C-45F5-BC27-8225DDCED660}"/>
              </a:ext>
            </a:extLst>
          </p:cNvPr>
          <p:cNvSpPr/>
          <p:nvPr/>
        </p:nvSpPr>
        <p:spPr>
          <a:xfrm>
            <a:off x="2027580" y="1921331"/>
            <a:ext cx="2632131" cy="369332"/>
          </a:xfrm>
          <a:prstGeom prst="rect">
            <a:avLst/>
          </a:prstGeom>
        </p:spPr>
        <p:txBody>
          <a:bodyPr wrap="none">
            <a:spAutoFit/>
          </a:bodyPr>
          <a:lstStyle/>
          <a:p>
            <a:r>
              <a:rPr lang="hi-IN" b="1" dirty="0">
                <a:solidFill>
                  <a:schemeClr val="bg1"/>
                </a:solidFill>
                <a:latin typeface="Times New Roman" panose="02020603050405020304" pitchFamily="18" charset="0"/>
              </a:rPr>
              <a:t>RAM greater than 2GB. </a:t>
            </a:r>
          </a:p>
        </p:txBody>
      </p:sp>
      <p:sp>
        <p:nvSpPr>
          <p:cNvPr id="9" name="Rectangle 8">
            <a:extLst>
              <a:ext uri="{FF2B5EF4-FFF2-40B4-BE49-F238E27FC236}">
                <a16:creationId xmlns:a16="http://schemas.microsoft.com/office/drawing/2014/main" id="{384CA727-7193-46CA-B9B3-3ED728D752E4}"/>
              </a:ext>
            </a:extLst>
          </p:cNvPr>
          <p:cNvSpPr/>
          <p:nvPr/>
        </p:nvSpPr>
        <p:spPr>
          <a:xfrm>
            <a:off x="2027580" y="2523146"/>
            <a:ext cx="4461478" cy="369332"/>
          </a:xfrm>
          <a:prstGeom prst="rect">
            <a:avLst/>
          </a:prstGeom>
        </p:spPr>
        <p:txBody>
          <a:bodyPr wrap="none">
            <a:spAutoFit/>
          </a:bodyPr>
          <a:lstStyle/>
          <a:p>
            <a:r>
              <a:rPr lang="hi-IN" b="1" dirty="0">
                <a:solidFill>
                  <a:schemeClr val="bg1"/>
                </a:solidFill>
                <a:latin typeface="Times New Roman" panose="02020603050405020304" pitchFamily="18" charset="0"/>
              </a:rPr>
              <a:t>Internal Memory capacity 4GB and above. </a:t>
            </a:r>
          </a:p>
        </p:txBody>
      </p:sp>
      <p:sp>
        <p:nvSpPr>
          <p:cNvPr id="10" name="Rectangle 9">
            <a:extLst>
              <a:ext uri="{FF2B5EF4-FFF2-40B4-BE49-F238E27FC236}">
                <a16:creationId xmlns:a16="http://schemas.microsoft.com/office/drawing/2014/main" id="{C7EAD33D-A70A-4174-8F37-713D3F809D7C}"/>
              </a:ext>
            </a:extLst>
          </p:cNvPr>
          <p:cNvSpPr/>
          <p:nvPr/>
        </p:nvSpPr>
        <p:spPr>
          <a:xfrm>
            <a:off x="2027580" y="3059668"/>
            <a:ext cx="4182276" cy="369332"/>
          </a:xfrm>
          <a:prstGeom prst="rect">
            <a:avLst/>
          </a:prstGeom>
        </p:spPr>
        <p:txBody>
          <a:bodyPr wrap="square">
            <a:spAutoFit/>
          </a:bodyPr>
          <a:lstStyle/>
          <a:p>
            <a:r>
              <a:rPr lang="hi-IN" b="1" dirty="0">
                <a:solidFill>
                  <a:schemeClr val="bg1"/>
                </a:solidFill>
                <a:latin typeface="Times New Roman" panose="02020603050405020304" pitchFamily="18" charset="0"/>
              </a:rPr>
              <a:t>Camera- 2MP and above. </a:t>
            </a:r>
          </a:p>
        </p:txBody>
      </p:sp>
      <p:sp>
        <p:nvSpPr>
          <p:cNvPr id="11" name="Rectangle 10">
            <a:extLst>
              <a:ext uri="{FF2B5EF4-FFF2-40B4-BE49-F238E27FC236}">
                <a16:creationId xmlns:a16="http://schemas.microsoft.com/office/drawing/2014/main" id="{8CE526B5-E847-44B4-99F9-F664EDCAF68C}"/>
              </a:ext>
            </a:extLst>
          </p:cNvPr>
          <p:cNvSpPr/>
          <p:nvPr/>
        </p:nvSpPr>
        <p:spPr>
          <a:xfrm>
            <a:off x="2027580" y="3596191"/>
            <a:ext cx="1627369" cy="369332"/>
          </a:xfrm>
          <a:prstGeom prst="rect">
            <a:avLst/>
          </a:prstGeom>
        </p:spPr>
        <p:txBody>
          <a:bodyPr wrap="none">
            <a:spAutoFit/>
          </a:bodyPr>
          <a:lstStyle/>
          <a:p>
            <a:r>
              <a:rPr lang="hi-IN" b="1" dirty="0">
                <a:solidFill>
                  <a:schemeClr val="bg1"/>
                </a:solidFill>
                <a:latin typeface="Times New Roman" panose="02020603050405020304" pitchFamily="18" charset="0"/>
              </a:rPr>
              <a:t>GPS Enabled. </a:t>
            </a:r>
          </a:p>
        </p:txBody>
      </p:sp>
      <p:sp>
        <p:nvSpPr>
          <p:cNvPr id="12" name="Rectangle 11">
            <a:extLst>
              <a:ext uri="{FF2B5EF4-FFF2-40B4-BE49-F238E27FC236}">
                <a16:creationId xmlns:a16="http://schemas.microsoft.com/office/drawing/2014/main" id="{DF29185E-DD0D-4C67-9C00-547C42740C77}"/>
              </a:ext>
            </a:extLst>
          </p:cNvPr>
          <p:cNvSpPr/>
          <p:nvPr/>
        </p:nvSpPr>
        <p:spPr>
          <a:xfrm>
            <a:off x="2005651" y="4132714"/>
            <a:ext cx="4978927" cy="369332"/>
          </a:xfrm>
          <a:prstGeom prst="rect">
            <a:avLst/>
          </a:prstGeom>
        </p:spPr>
        <p:txBody>
          <a:bodyPr wrap="none">
            <a:spAutoFit/>
          </a:bodyPr>
          <a:lstStyle/>
          <a:p>
            <a:r>
              <a:rPr lang="hi-IN" b="1" dirty="0">
                <a:solidFill>
                  <a:schemeClr val="bg1"/>
                </a:solidFill>
                <a:latin typeface="Times New Roman" panose="02020603050405020304" pitchFamily="18" charset="0"/>
              </a:rPr>
              <a:t>Minimum Network requirement- 3G and above. </a:t>
            </a:r>
          </a:p>
        </p:txBody>
      </p:sp>
      <p:sp>
        <p:nvSpPr>
          <p:cNvPr id="13" name="Rectangle 12">
            <a:extLst>
              <a:ext uri="{FF2B5EF4-FFF2-40B4-BE49-F238E27FC236}">
                <a16:creationId xmlns:a16="http://schemas.microsoft.com/office/drawing/2014/main" id="{F9B98223-7160-4321-BB83-93A1B9F3466F}"/>
              </a:ext>
            </a:extLst>
          </p:cNvPr>
          <p:cNvSpPr/>
          <p:nvPr/>
        </p:nvSpPr>
        <p:spPr>
          <a:xfrm>
            <a:off x="2027580" y="4736163"/>
            <a:ext cx="5303696" cy="369332"/>
          </a:xfrm>
          <a:prstGeom prst="rect">
            <a:avLst/>
          </a:prstGeom>
        </p:spPr>
        <p:txBody>
          <a:bodyPr wrap="none">
            <a:spAutoFit/>
          </a:bodyPr>
          <a:lstStyle/>
          <a:p>
            <a:r>
              <a:rPr lang="hi-IN" b="1" dirty="0">
                <a:solidFill>
                  <a:schemeClr val="bg1"/>
                </a:solidFill>
                <a:latin typeface="Times New Roman" panose="02020603050405020304" pitchFamily="18" charset="0"/>
              </a:rPr>
              <a:t>Enable USB OTG Support on your mobile handset. </a:t>
            </a:r>
          </a:p>
        </p:txBody>
      </p:sp>
      <p:pic>
        <p:nvPicPr>
          <p:cNvPr id="17" name="Picture 16">
            <a:extLst>
              <a:ext uri="{FF2B5EF4-FFF2-40B4-BE49-F238E27FC236}">
                <a16:creationId xmlns:a16="http://schemas.microsoft.com/office/drawing/2014/main" id="{A9BE22D2-958B-4397-A8DD-9A80D64B51B7}"/>
              </a:ext>
            </a:extLst>
          </p:cNvPr>
          <p:cNvPicPr>
            <a:picLocks noChangeAspect="1"/>
          </p:cNvPicPr>
          <p:nvPr/>
        </p:nvPicPr>
        <p:blipFill>
          <a:blip r:embed="rId4"/>
          <a:stretch>
            <a:fillRect/>
          </a:stretch>
        </p:blipFill>
        <p:spPr>
          <a:xfrm>
            <a:off x="7807356" y="1364409"/>
            <a:ext cx="4182276" cy="3916822"/>
          </a:xfrm>
          <a:prstGeom prst="rect">
            <a:avLst/>
          </a:prstGeom>
        </p:spPr>
      </p:pic>
    </p:spTree>
    <p:extLst>
      <p:ext uri="{BB962C8B-B14F-4D97-AF65-F5344CB8AC3E}">
        <p14:creationId xmlns:p14="http://schemas.microsoft.com/office/powerpoint/2010/main" val="22965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38971-CED7-47D0-8884-4B995E59F8AA}"/>
              </a:ext>
            </a:extLst>
          </p:cNvPr>
          <p:cNvSpPr/>
          <p:nvPr/>
        </p:nvSpPr>
        <p:spPr>
          <a:xfrm>
            <a:off x="2653584" y="103571"/>
            <a:ext cx="7155036" cy="369332"/>
          </a:xfrm>
          <a:prstGeom prst="rect">
            <a:avLst/>
          </a:prstGeom>
        </p:spPr>
        <p:txBody>
          <a:bodyPr wrap="none">
            <a:spAutoFit/>
          </a:bodyPr>
          <a:lstStyle/>
          <a:p>
            <a:r>
              <a:rPr lang="en-US" b="1" dirty="0">
                <a:solidFill>
                  <a:schemeClr val="bg1"/>
                </a:solidFill>
                <a:latin typeface="Times New Roman" panose="02020603050405020304" pitchFamily="18" charset="0"/>
              </a:rPr>
              <a:t>GUIDELINES TO BE FOLLOWED ON THE DAY OF ASSESSMENT</a:t>
            </a:r>
            <a:endParaRPr lang="hi-IN" b="1" dirty="0">
              <a:solidFill>
                <a:schemeClr val="bg1"/>
              </a:solidFill>
              <a:latin typeface="Times New Roman" panose="02020603050405020304" pitchFamily="18" charset="0"/>
            </a:endParaRPr>
          </a:p>
        </p:txBody>
      </p:sp>
      <p:pic>
        <p:nvPicPr>
          <p:cNvPr id="6" name="Picture 5">
            <a:extLst>
              <a:ext uri="{FF2B5EF4-FFF2-40B4-BE49-F238E27FC236}">
                <a16:creationId xmlns:a16="http://schemas.microsoft.com/office/drawing/2014/main" id="{1DD6CBEF-C810-493D-86BC-3B6F065B196B}"/>
              </a:ext>
            </a:extLst>
          </p:cNvPr>
          <p:cNvPicPr>
            <a:picLocks noChangeAspect="1"/>
          </p:cNvPicPr>
          <p:nvPr/>
        </p:nvPicPr>
        <p:blipFill>
          <a:blip r:embed="rId2"/>
          <a:stretch>
            <a:fillRect/>
          </a:stretch>
        </p:blipFill>
        <p:spPr>
          <a:xfrm>
            <a:off x="11224591" y="0"/>
            <a:ext cx="967409" cy="827495"/>
          </a:xfrm>
          <a:prstGeom prst="rect">
            <a:avLst/>
          </a:prstGeom>
        </p:spPr>
      </p:pic>
      <p:sp>
        <p:nvSpPr>
          <p:cNvPr id="8" name="Rectangle 7">
            <a:extLst>
              <a:ext uri="{FF2B5EF4-FFF2-40B4-BE49-F238E27FC236}">
                <a16:creationId xmlns:a16="http://schemas.microsoft.com/office/drawing/2014/main" id="{D29CE5B2-88BD-4146-B73D-2B2FBE43F729}"/>
              </a:ext>
            </a:extLst>
          </p:cNvPr>
          <p:cNvSpPr/>
          <p:nvPr/>
        </p:nvSpPr>
        <p:spPr>
          <a:xfrm>
            <a:off x="2010853" y="1278689"/>
            <a:ext cx="8030788" cy="400110"/>
          </a:xfrm>
          <a:prstGeom prst="rect">
            <a:avLst/>
          </a:prstGeom>
        </p:spPr>
        <p:txBody>
          <a:bodyPr wrap="none">
            <a:spAutoFit/>
          </a:bodyPr>
          <a:lstStyle/>
          <a:p>
            <a:r>
              <a:rPr lang="en-US" sz="2000" b="1" dirty="0">
                <a:solidFill>
                  <a:srgbClr val="FFFF00"/>
                </a:solidFill>
                <a:latin typeface="Times New Roman" panose="02020603050405020304" pitchFamily="18" charset="0"/>
              </a:rPr>
              <a:t>Complete your Aadhar authentication process 1 day prior to assessment</a:t>
            </a:r>
            <a:endParaRPr lang="hi-IN" sz="2000" b="1" dirty="0">
              <a:solidFill>
                <a:srgbClr val="FFFF00"/>
              </a:solidFill>
              <a:latin typeface="Times New Roman" panose="02020603050405020304" pitchFamily="18" charset="0"/>
            </a:endParaRPr>
          </a:p>
        </p:txBody>
      </p:sp>
      <p:sp>
        <p:nvSpPr>
          <p:cNvPr id="9" name="Rectangle 8">
            <a:extLst>
              <a:ext uri="{FF2B5EF4-FFF2-40B4-BE49-F238E27FC236}">
                <a16:creationId xmlns:a16="http://schemas.microsoft.com/office/drawing/2014/main" id="{619D274E-992D-41F6-8E3E-A92A60C58704}"/>
              </a:ext>
            </a:extLst>
          </p:cNvPr>
          <p:cNvSpPr/>
          <p:nvPr/>
        </p:nvSpPr>
        <p:spPr>
          <a:xfrm>
            <a:off x="2010853" y="1969353"/>
            <a:ext cx="9014712" cy="400110"/>
          </a:xfrm>
          <a:prstGeom prst="rect">
            <a:avLst/>
          </a:prstGeom>
        </p:spPr>
        <p:txBody>
          <a:bodyPr wrap="none">
            <a:spAutoFit/>
          </a:bodyPr>
          <a:lstStyle/>
          <a:p>
            <a:r>
              <a:rPr lang="en-US" sz="2000" b="1" dirty="0">
                <a:solidFill>
                  <a:srgbClr val="FFFF00"/>
                </a:solidFill>
                <a:latin typeface="Times New Roman" panose="02020603050405020304" pitchFamily="18" charset="0"/>
              </a:rPr>
              <a:t>The mobile phone on which you will login to Assessor App must be fully charged</a:t>
            </a:r>
            <a:endParaRPr lang="hi-IN" sz="2000" b="1" dirty="0">
              <a:solidFill>
                <a:srgbClr val="FFFF00"/>
              </a:solidFill>
              <a:latin typeface="Times New Roman" panose="02020603050405020304" pitchFamily="18" charset="0"/>
            </a:endParaRPr>
          </a:p>
        </p:txBody>
      </p:sp>
      <p:sp>
        <p:nvSpPr>
          <p:cNvPr id="10" name="Rectangle 9">
            <a:extLst>
              <a:ext uri="{FF2B5EF4-FFF2-40B4-BE49-F238E27FC236}">
                <a16:creationId xmlns:a16="http://schemas.microsoft.com/office/drawing/2014/main" id="{6CC24A6D-88B5-442D-8A7A-D950C0430918}"/>
              </a:ext>
            </a:extLst>
          </p:cNvPr>
          <p:cNvSpPr/>
          <p:nvPr/>
        </p:nvSpPr>
        <p:spPr>
          <a:xfrm>
            <a:off x="2010853" y="2783343"/>
            <a:ext cx="7383944" cy="400110"/>
          </a:xfrm>
          <a:prstGeom prst="rect">
            <a:avLst/>
          </a:prstGeom>
        </p:spPr>
        <p:txBody>
          <a:bodyPr wrap="none">
            <a:spAutoFit/>
          </a:bodyPr>
          <a:lstStyle/>
          <a:p>
            <a:r>
              <a:rPr lang="en-US" sz="2000" b="1" dirty="0">
                <a:solidFill>
                  <a:srgbClr val="FFFF00"/>
                </a:solidFill>
                <a:latin typeface="Times New Roman" panose="02020603050405020304" pitchFamily="18" charset="0"/>
              </a:rPr>
              <a:t>The mobile camera must be properly working and of good quality</a:t>
            </a:r>
            <a:endParaRPr lang="hi-IN" sz="2000" b="1" dirty="0">
              <a:solidFill>
                <a:srgbClr val="FFFF00"/>
              </a:solidFill>
              <a:latin typeface="Times New Roman" panose="02020603050405020304" pitchFamily="18" charset="0"/>
            </a:endParaRPr>
          </a:p>
        </p:txBody>
      </p:sp>
      <p:sp>
        <p:nvSpPr>
          <p:cNvPr id="11" name="Rectangle 10">
            <a:extLst>
              <a:ext uri="{FF2B5EF4-FFF2-40B4-BE49-F238E27FC236}">
                <a16:creationId xmlns:a16="http://schemas.microsoft.com/office/drawing/2014/main" id="{55191D41-CEDD-4B8E-BF00-0E296BC049EE}"/>
              </a:ext>
            </a:extLst>
          </p:cNvPr>
          <p:cNvSpPr/>
          <p:nvPr/>
        </p:nvSpPr>
        <p:spPr>
          <a:xfrm>
            <a:off x="2010853" y="3572928"/>
            <a:ext cx="9617040" cy="1015663"/>
          </a:xfrm>
          <a:prstGeom prst="rect">
            <a:avLst/>
          </a:prstGeom>
        </p:spPr>
        <p:txBody>
          <a:bodyPr wrap="square">
            <a:spAutoFit/>
          </a:bodyPr>
          <a:lstStyle/>
          <a:p>
            <a:r>
              <a:rPr lang="en-US" sz="2000" b="1" dirty="0">
                <a:solidFill>
                  <a:srgbClr val="FFFF00"/>
                </a:solidFill>
                <a:latin typeface="Times New Roman" panose="02020603050405020304" pitchFamily="18" charset="0"/>
              </a:rPr>
              <a:t>Your mobile GPS should be on from the time your are leaving to conduct the assessment and be sure that it will remain on till the end of the assessment (Final geo tag at the end)</a:t>
            </a:r>
            <a:endParaRPr lang="hi-IN" sz="2000" b="1" dirty="0">
              <a:solidFill>
                <a:srgbClr val="FFFF00"/>
              </a:solidFill>
              <a:latin typeface="Times New Roman" panose="02020603050405020304" pitchFamily="18" charset="0"/>
            </a:endParaRPr>
          </a:p>
        </p:txBody>
      </p:sp>
      <p:sp>
        <p:nvSpPr>
          <p:cNvPr id="12" name="Rectangle 11">
            <a:extLst>
              <a:ext uri="{FF2B5EF4-FFF2-40B4-BE49-F238E27FC236}">
                <a16:creationId xmlns:a16="http://schemas.microsoft.com/office/drawing/2014/main" id="{184930A9-6482-4867-B70C-501B0F18BCDB}"/>
              </a:ext>
            </a:extLst>
          </p:cNvPr>
          <p:cNvSpPr/>
          <p:nvPr/>
        </p:nvSpPr>
        <p:spPr>
          <a:xfrm>
            <a:off x="2010853" y="4737624"/>
            <a:ext cx="9878666" cy="1015663"/>
          </a:xfrm>
          <a:prstGeom prst="rect">
            <a:avLst/>
          </a:prstGeom>
        </p:spPr>
        <p:txBody>
          <a:bodyPr wrap="none">
            <a:spAutoFit/>
          </a:bodyPr>
          <a:lstStyle/>
          <a:p>
            <a:r>
              <a:rPr lang="en-US" sz="2000" b="1" dirty="0">
                <a:solidFill>
                  <a:srgbClr val="FFFF00"/>
                </a:solidFill>
                <a:latin typeface="Times New Roman" panose="02020603050405020304" pitchFamily="18" charset="0"/>
              </a:rPr>
              <a:t>In case of any difficulty in regards to Assessor app immediately connect on the following:</a:t>
            </a:r>
          </a:p>
          <a:p>
            <a:r>
              <a:rPr lang="en-US" sz="2000" b="1" dirty="0">
                <a:solidFill>
                  <a:srgbClr val="FF0000"/>
                </a:solidFill>
                <a:latin typeface="Times New Roman" panose="02020603050405020304" pitchFamily="18" charset="0"/>
              </a:rPr>
              <a:t>Mobile Number:</a:t>
            </a:r>
            <a:r>
              <a:rPr lang="en-US" sz="2000" b="1" dirty="0">
                <a:solidFill>
                  <a:srgbClr val="FF0000"/>
                </a:solidFill>
                <a:latin typeface="Times New Roman" panose="02020603050405020304" pitchFamily="18" charset="0"/>
                <a:cs typeface="Times New Roman" panose="02020603050405020304" pitchFamily="18" charset="0"/>
              </a:rPr>
              <a:t>9315132748 (Helpline number)</a:t>
            </a:r>
          </a:p>
          <a:p>
            <a:r>
              <a:rPr lang="en-US" sz="2000" b="1" dirty="0">
                <a:solidFill>
                  <a:srgbClr val="FF0000"/>
                </a:solidFill>
                <a:latin typeface="Times New Roman" panose="02020603050405020304" pitchFamily="18" charset="0"/>
              </a:rPr>
              <a:t>Email ID:           </a:t>
            </a:r>
            <a:r>
              <a:rPr lang="en-US" sz="2000" b="1" u="sng"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assessorsupport@nsdcindia.org</a:t>
            </a:r>
            <a:endParaRPr lang="hi-IN" sz="2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3928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98715" y="253779"/>
            <a:ext cx="10050446" cy="369332"/>
          </a:xfrm>
          <a:prstGeom prst="rect">
            <a:avLst/>
          </a:prstGeom>
        </p:spPr>
        <p:txBody>
          <a:bodyPr wrap="square">
            <a:spAutoFit/>
          </a:bodyPr>
          <a:lstStyle/>
          <a:p>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Download and install application on Android mobile/TAB(ACPL/</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Morpho</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/Mantra &amp; Assessor app)</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97E7C71-FB85-4C94-BDF9-2897C0ABCE6E}"/>
              </a:ext>
            </a:extLst>
          </p:cNvPr>
          <p:cNvPicPr>
            <a:picLocks noChangeAspect="1"/>
          </p:cNvPicPr>
          <p:nvPr/>
        </p:nvPicPr>
        <p:blipFill>
          <a:blip r:embed="rId3"/>
          <a:stretch>
            <a:fillRect/>
          </a:stretch>
        </p:blipFill>
        <p:spPr>
          <a:xfrm>
            <a:off x="11198084" y="-6297"/>
            <a:ext cx="967409" cy="827495"/>
          </a:xfrm>
          <a:prstGeom prst="rect">
            <a:avLst/>
          </a:prstGeom>
        </p:spPr>
      </p:pic>
      <p:sp>
        <p:nvSpPr>
          <p:cNvPr id="2" name="Rectangle 1">
            <a:extLst>
              <a:ext uri="{FF2B5EF4-FFF2-40B4-BE49-F238E27FC236}">
                <a16:creationId xmlns:a16="http://schemas.microsoft.com/office/drawing/2014/main" id="{7FAEF58B-D8CE-49CD-9D9B-EC1D92842E6E}"/>
              </a:ext>
            </a:extLst>
          </p:cNvPr>
          <p:cNvSpPr/>
          <p:nvPr/>
        </p:nvSpPr>
        <p:spPr>
          <a:xfrm>
            <a:off x="1298715" y="1531420"/>
            <a:ext cx="10050446" cy="1200329"/>
          </a:xfrm>
          <a:prstGeom prst="rect">
            <a:avLst/>
          </a:prstGeom>
        </p:spPr>
        <p:txBody>
          <a:bodyPr wrap="square">
            <a:spAutoFit/>
          </a:bodyPr>
          <a:lstStyle/>
          <a:p>
            <a:r>
              <a:rPr lang="hi-IN" b="1" dirty="0">
                <a:solidFill>
                  <a:schemeClr val="bg1"/>
                </a:solidFill>
                <a:latin typeface="Times New Roman" panose="02020603050405020304" pitchFamily="18" charset="0"/>
              </a:rPr>
              <a:t>Download the PMKVY- Aadhaar enabled Assessor application from Google Play-Store or access the app from the below mentioned link: </a:t>
            </a:r>
            <a:endParaRPr lang="en-US" b="1" dirty="0">
              <a:solidFill>
                <a:schemeClr val="bg1"/>
              </a:solidFill>
              <a:latin typeface="Times New Roman" panose="02020603050405020304" pitchFamily="18" charset="0"/>
            </a:endParaRPr>
          </a:p>
          <a:p>
            <a:r>
              <a:rPr lang="en-US" b="1" dirty="0">
                <a:solidFill>
                  <a:schemeClr val="bg1"/>
                </a:solidFill>
                <a:latin typeface="Times New Roman" panose="02020603050405020304" pitchFamily="18" charset="0"/>
              </a:rPr>
              <a:t>                         </a:t>
            </a:r>
            <a:r>
              <a:rPr lang="hi-IN" b="1" dirty="0">
                <a:solidFill>
                  <a:schemeClr val="bg1"/>
                </a:solidFill>
                <a:latin typeface="Times New Roman" panose="02020603050405020304" pitchFamily="18" charset="0"/>
              </a:rPr>
              <a:t>https://play.google.com/store/apps/details?id=com.nsdc.assessor  </a:t>
            </a:r>
          </a:p>
          <a:p>
            <a:r>
              <a:rPr lang="hi-IN" b="1" dirty="0">
                <a:solidFill>
                  <a:schemeClr val="bg1"/>
                </a:solidFill>
                <a:latin typeface="Times New Roman" panose="02020603050405020304" pitchFamily="18" charset="0"/>
              </a:rPr>
              <a:t> </a:t>
            </a:r>
          </a:p>
        </p:txBody>
      </p:sp>
      <p:pic>
        <p:nvPicPr>
          <p:cNvPr id="3" name="Picture 2">
            <a:extLst>
              <a:ext uri="{FF2B5EF4-FFF2-40B4-BE49-F238E27FC236}">
                <a16:creationId xmlns:a16="http://schemas.microsoft.com/office/drawing/2014/main" id="{A8CD6FFF-CAFD-4E80-BE3F-0D83D3475AB9}"/>
              </a:ext>
            </a:extLst>
          </p:cNvPr>
          <p:cNvPicPr>
            <a:picLocks noChangeAspect="1"/>
          </p:cNvPicPr>
          <p:nvPr/>
        </p:nvPicPr>
        <p:blipFill>
          <a:blip r:embed="rId4"/>
          <a:stretch>
            <a:fillRect/>
          </a:stretch>
        </p:blipFill>
        <p:spPr>
          <a:xfrm>
            <a:off x="5248463" y="2581689"/>
            <a:ext cx="1000125" cy="952500"/>
          </a:xfrm>
          <a:prstGeom prst="rect">
            <a:avLst/>
          </a:prstGeom>
        </p:spPr>
      </p:pic>
    </p:spTree>
    <p:extLst>
      <p:ext uri="{BB962C8B-B14F-4D97-AF65-F5344CB8AC3E}">
        <p14:creationId xmlns:p14="http://schemas.microsoft.com/office/powerpoint/2010/main" val="38223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7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E6E17-2F42-4553-A585-89723B5AD8C0}"/>
              </a:ext>
            </a:extLst>
          </p:cNvPr>
          <p:cNvSpPr/>
          <p:nvPr/>
        </p:nvSpPr>
        <p:spPr>
          <a:xfrm>
            <a:off x="4850301" y="253779"/>
            <a:ext cx="1709528" cy="369332"/>
          </a:xfrm>
          <a:prstGeom prst="rect">
            <a:avLst/>
          </a:prstGeom>
        </p:spPr>
        <p:txBody>
          <a:bodyPr wrap="square">
            <a:spAutoFit/>
          </a:bodyPr>
          <a:lstStyle/>
          <a:p>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Types of Users</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1F8090B-5771-429E-946B-89DA3617B4C4}"/>
              </a:ext>
            </a:extLst>
          </p:cNvPr>
          <p:cNvPicPr>
            <a:picLocks noChangeAspect="1"/>
          </p:cNvPicPr>
          <p:nvPr/>
        </p:nvPicPr>
        <p:blipFill>
          <a:blip r:embed="rId3"/>
          <a:stretch>
            <a:fillRect/>
          </a:stretch>
        </p:blipFill>
        <p:spPr>
          <a:xfrm>
            <a:off x="11198084" y="-6297"/>
            <a:ext cx="967409" cy="827495"/>
          </a:xfrm>
          <a:prstGeom prst="rect">
            <a:avLst/>
          </a:prstGeom>
        </p:spPr>
      </p:pic>
      <p:sp>
        <p:nvSpPr>
          <p:cNvPr id="6" name="Rectangle 5">
            <a:extLst>
              <a:ext uri="{FF2B5EF4-FFF2-40B4-BE49-F238E27FC236}">
                <a16:creationId xmlns:a16="http://schemas.microsoft.com/office/drawing/2014/main" id="{9E9CCD40-18E1-440D-8766-EA697D04C84E}"/>
              </a:ext>
            </a:extLst>
          </p:cNvPr>
          <p:cNvSpPr/>
          <p:nvPr/>
        </p:nvSpPr>
        <p:spPr>
          <a:xfrm>
            <a:off x="1770489" y="978212"/>
            <a:ext cx="1875513" cy="369332"/>
          </a:xfrm>
          <a:prstGeom prst="rect">
            <a:avLst/>
          </a:prstGeom>
        </p:spPr>
        <p:txBody>
          <a:bodyPr wrap="none">
            <a:spAutoFit/>
          </a:bodyPr>
          <a:lstStyle/>
          <a:p>
            <a:r>
              <a:rPr lang="hi-IN" b="1" dirty="0">
                <a:solidFill>
                  <a:schemeClr val="bg1"/>
                </a:solidFill>
                <a:latin typeface="Times New Roman" panose="02020603050405020304" pitchFamily="18" charset="0"/>
              </a:rPr>
              <a:t>First Time User: </a:t>
            </a:r>
          </a:p>
        </p:txBody>
      </p:sp>
      <p:sp>
        <p:nvSpPr>
          <p:cNvPr id="7" name="Rectangle 6">
            <a:extLst>
              <a:ext uri="{FF2B5EF4-FFF2-40B4-BE49-F238E27FC236}">
                <a16:creationId xmlns:a16="http://schemas.microsoft.com/office/drawing/2014/main" id="{0B0FD01F-E6EA-40D6-9AF7-58C980F61314}"/>
              </a:ext>
            </a:extLst>
          </p:cNvPr>
          <p:cNvSpPr/>
          <p:nvPr/>
        </p:nvSpPr>
        <p:spPr>
          <a:xfrm>
            <a:off x="1815548" y="1542079"/>
            <a:ext cx="8521148" cy="646331"/>
          </a:xfrm>
          <a:prstGeom prst="rect">
            <a:avLst/>
          </a:prstGeom>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Are those </a:t>
            </a:r>
            <a:r>
              <a:rPr lang="hi-IN" b="1" dirty="0">
                <a:solidFill>
                  <a:schemeClr val="bg1"/>
                </a:solidFill>
                <a:latin typeface="Times New Roman" panose="02020603050405020304" pitchFamily="18" charset="0"/>
              </a:rPr>
              <a:t>who downloads the application for the first time in their mobile handset devices and logs in with their SIP credentials.</a:t>
            </a:r>
          </a:p>
        </p:txBody>
      </p:sp>
      <p:sp>
        <p:nvSpPr>
          <p:cNvPr id="8" name="Rectangle 7">
            <a:extLst>
              <a:ext uri="{FF2B5EF4-FFF2-40B4-BE49-F238E27FC236}">
                <a16:creationId xmlns:a16="http://schemas.microsoft.com/office/drawing/2014/main" id="{1B8C581B-DD59-4232-AA6B-96821F646A8E}"/>
              </a:ext>
            </a:extLst>
          </p:cNvPr>
          <p:cNvSpPr/>
          <p:nvPr/>
        </p:nvSpPr>
        <p:spPr>
          <a:xfrm>
            <a:off x="1770489" y="3602143"/>
            <a:ext cx="2920671" cy="369332"/>
          </a:xfrm>
          <a:prstGeom prst="rect">
            <a:avLst/>
          </a:prstGeom>
        </p:spPr>
        <p:txBody>
          <a:bodyPr wrap="none">
            <a:spAutoFit/>
          </a:bodyPr>
          <a:lstStyle/>
          <a:p>
            <a:r>
              <a:rPr lang="hi-IN" b="1" dirty="0">
                <a:solidFill>
                  <a:schemeClr val="bg1"/>
                </a:solidFill>
                <a:latin typeface="Times New Roman" panose="02020603050405020304" pitchFamily="18" charset="0"/>
              </a:rPr>
              <a:t>Existing/Second Time User:</a:t>
            </a:r>
          </a:p>
        </p:txBody>
      </p:sp>
      <p:sp>
        <p:nvSpPr>
          <p:cNvPr id="9" name="Rectangle 8">
            <a:extLst>
              <a:ext uri="{FF2B5EF4-FFF2-40B4-BE49-F238E27FC236}">
                <a16:creationId xmlns:a16="http://schemas.microsoft.com/office/drawing/2014/main" id="{764B6ABB-29AC-44A7-AF5D-7FB58E63002D}"/>
              </a:ext>
            </a:extLst>
          </p:cNvPr>
          <p:cNvSpPr/>
          <p:nvPr/>
        </p:nvSpPr>
        <p:spPr>
          <a:xfrm>
            <a:off x="1815548" y="4269074"/>
            <a:ext cx="8362122" cy="646331"/>
          </a:xfrm>
          <a:prstGeom prst="rect">
            <a:avLst/>
          </a:prstGeom>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Those </a:t>
            </a:r>
            <a:r>
              <a:rPr lang="hi-IN" b="1" dirty="0">
                <a:solidFill>
                  <a:schemeClr val="bg1"/>
                </a:solidFill>
                <a:latin typeface="Times New Roman" panose="02020603050405020304" pitchFamily="18" charset="0"/>
              </a:rPr>
              <a:t>who have already logged in the assessor application once through their specific mobile handset and have created their M-Pin. </a:t>
            </a:r>
          </a:p>
        </p:txBody>
      </p:sp>
      <p:sp>
        <p:nvSpPr>
          <p:cNvPr id="10" name="Rectangle 9">
            <a:extLst>
              <a:ext uri="{FF2B5EF4-FFF2-40B4-BE49-F238E27FC236}">
                <a16:creationId xmlns:a16="http://schemas.microsoft.com/office/drawing/2014/main" id="{37F652C6-6367-491A-9FB4-C411AC4AC934}"/>
              </a:ext>
            </a:extLst>
          </p:cNvPr>
          <p:cNvSpPr/>
          <p:nvPr/>
        </p:nvSpPr>
        <p:spPr>
          <a:xfrm>
            <a:off x="1770489" y="2380609"/>
            <a:ext cx="8521148" cy="923330"/>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NOTE: It is recommended that the </a:t>
            </a:r>
            <a:r>
              <a:rPr lang="en-US" b="1" dirty="0" err="1">
                <a:solidFill>
                  <a:srgbClr val="FF0000"/>
                </a:solidFill>
                <a:latin typeface="Times New Roman" panose="02020603050405020304" pitchFamily="18" charset="0"/>
                <a:cs typeface="Times New Roman" panose="02020603050405020304" pitchFamily="18" charset="0"/>
              </a:rPr>
              <a:t>Ist</a:t>
            </a:r>
            <a:r>
              <a:rPr lang="en-US" b="1" dirty="0">
                <a:solidFill>
                  <a:srgbClr val="FF0000"/>
                </a:solidFill>
                <a:latin typeface="Times New Roman" panose="02020603050405020304" pitchFamily="18" charset="0"/>
                <a:cs typeface="Times New Roman" panose="02020603050405020304" pitchFamily="18" charset="0"/>
              </a:rPr>
              <a:t> Time authentication should be completed  one day prior the assessment, so that the errors which occurs due to low net connectivity at the Training center while processing the authentication can be avoided.</a:t>
            </a:r>
            <a:endParaRPr lang="hi-IN"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70152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Circuit</Template>
  <TotalTime>729</TotalTime>
  <Words>1169</Words>
  <Application>Microsoft Office PowerPoint</Application>
  <PresentationFormat>Widescreen</PresentationFormat>
  <Paragraphs>127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Tw Cen MT</vt:lpstr>
      <vt:lpstr>Circuit</vt:lpstr>
      <vt:lpstr> bio-authentication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Sudhanshu Kushwaha</dc:creator>
  <cp:lastModifiedBy>Sudhanshu Kushwaha</cp:lastModifiedBy>
  <cp:revision>55</cp:revision>
  <dcterms:created xsi:type="dcterms:W3CDTF">2019-12-12T14:56:23Z</dcterms:created>
  <dcterms:modified xsi:type="dcterms:W3CDTF">2020-04-09T06:29:11Z</dcterms:modified>
</cp:coreProperties>
</file>